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59"/>
  </p:notesMasterIdLst>
  <p:sldIdLst>
    <p:sldId id="256" r:id="rId2"/>
    <p:sldId id="263" r:id="rId3"/>
    <p:sldId id="265" r:id="rId4"/>
    <p:sldId id="261" r:id="rId5"/>
    <p:sldId id="262" r:id="rId6"/>
    <p:sldId id="280" r:id="rId7"/>
    <p:sldId id="281" r:id="rId8"/>
    <p:sldId id="258" r:id="rId9"/>
    <p:sldId id="264" r:id="rId10"/>
    <p:sldId id="266" r:id="rId11"/>
    <p:sldId id="267" r:id="rId12"/>
    <p:sldId id="268" r:id="rId13"/>
    <p:sldId id="269" r:id="rId14"/>
    <p:sldId id="270" r:id="rId15"/>
    <p:sldId id="273" r:id="rId16"/>
    <p:sldId id="271" r:id="rId17"/>
    <p:sldId id="274" r:id="rId18"/>
    <p:sldId id="275" r:id="rId19"/>
    <p:sldId id="276" r:id="rId20"/>
    <p:sldId id="277" r:id="rId21"/>
    <p:sldId id="278" r:id="rId22"/>
    <p:sldId id="282" r:id="rId23"/>
    <p:sldId id="285" r:id="rId24"/>
    <p:sldId id="283" r:id="rId25"/>
    <p:sldId id="284" r:id="rId26"/>
    <p:sldId id="286"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3" r:id="rId41"/>
    <p:sldId id="304" r:id="rId42"/>
    <p:sldId id="306" r:id="rId43"/>
    <p:sldId id="307" r:id="rId44"/>
    <p:sldId id="308" r:id="rId45"/>
    <p:sldId id="309" r:id="rId46"/>
    <p:sldId id="312" r:id="rId47"/>
    <p:sldId id="313" r:id="rId48"/>
    <p:sldId id="314" r:id="rId49"/>
    <p:sldId id="315" r:id="rId50"/>
    <p:sldId id="316" r:id="rId51"/>
    <p:sldId id="317" r:id="rId52"/>
    <p:sldId id="318" r:id="rId53"/>
    <p:sldId id="319" r:id="rId54"/>
    <p:sldId id="320" r:id="rId55"/>
    <p:sldId id="301" r:id="rId56"/>
    <p:sldId id="305" r:id="rId57"/>
    <p:sldId id="30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9"/>
    <p:restoredTop sz="80482"/>
  </p:normalViewPr>
  <p:slideViewPr>
    <p:cSldViewPr snapToGrid="0" snapToObjects="1">
      <p:cViewPr>
        <p:scale>
          <a:sx n="145" d="100"/>
          <a:sy n="145" d="100"/>
        </p:scale>
        <p:origin x="2472" y="752"/>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ACB9F-8E08-1549-9204-0E14A54B5DCD}"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949ED-D8AD-8041-93E2-C7D1A0E50554}" type="slidenum">
              <a:rPr lang="en-US" smtClean="0"/>
              <a:t>‹#›</a:t>
            </a:fld>
            <a:endParaRPr lang="en-US"/>
          </a:p>
        </p:txBody>
      </p:sp>
    </p:spTree>
    <p:extLst>
      <p:ext uri="{BB962C8B-B14F-4D97-AF65-F5344CB8AC3E}">
        <p14:creationId xmlns:p14="http://schemas.microsoft.com/office/powerpoint/2010/main" val="297173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a:p>
            <a:endParaRPr lang="en-US" dirty="0"/>
          </a:p>
          <a:p>
            <a:r>
              <a:rPr lang="en-US" dirty="0"/>
              <a:t>Hi, welcome</a:t>
            </a:r>
          </a:p>
          <a:p>
            <a:r>
              <a:rPr lang="en-US" dirty="0"/>
              <a:t>thanks for being here.  I'm really looking forwards to getting to know you all and hear more about your work, but first...</a:t>
            </a:r>
          </a:p>
        </p:txBody>
      </p:sp>
      <p:sp>
        <p:nvSpPr>
          <p:cNvPr id="4" name="Slide Number Placeholder 3"/>
          <p:cNvSpPr>
            <a:spLocks noGrp="1"/>
          </p:cNvSpPr>
          <p:nvPr>
            <p:ph type="sldNum" sz="quarter" idx="5"/>
          </p:nvPr>
        </p:nvSpPr>
        <p:spPr/>
        <p:txBody>
          <a:bodyPr/>
          <a:lstStyle/>
          <a:p>
            <a:fld id="{B5F949ED-D8AD-8041-93E2-C7D1A0E50554}" type="slidenum">
              <a:rPr lang="en-US" smtClean="0"/>
              <a:t>1</a:t>
            </a:fld>
            <a:endParaRPr lang="en-US"/>
          </a:p>
        </p:txBody>
      </p:sp>
    </p:spTree>
    <p:extLst>
      <p:ext uri="{BB962C8B-B14F-4D97-AF65-F5344CB8AC3E}">
        <p14:creationId xmlns:p14="http://schemas.microsoft.com/office/powerpoint/2010/main" val="2957681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dirty="0" err="1"/>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10</a:t>
            </a:fld>
            <a:endParaRPr lang="en-US"/>
          </a:p>
        </p:txBody>
      </p:sp>
    </p:spTree>
    <p:extLst>
      <p:ext uri="{BB962C8B-B14F-4D97-AF65-F5344CB8AC3E}">
        <p14:creationId xmlns:p14="http://schemas.microsoft.com/office/powerpoint/2010/main" val="399933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working in Wayne’s group, I transition to another group in ESPM—Arthur Middleton, where I am now.</a:t>
            </a:r>
          </a:p>
          <a:p>
            <a:endParaRPr lang="en-US" dirty="0"/>
          </a:p>
          <a:p>
            <a:r>
              <a:rPr lang="en-US" dirty="0"/>
              <a:t>I’ll get into more project specifics in a second, but a brief overview: the group specializes in wildlife ecology and conservation. In other words, most of us use animal movement </a:t>
            </a:r>
            <a:r>
              <a:rPr lang="en-US" dirty="0" err="1"/>
              <a:t>gps</a:t>
            </a:r>
            <a:r>
              <a:rPr lang="en-US" dirty="0"/>
              <a:t> points perform various analyses to inform conservation work and policy</a:t>
            </a:r>
          </a:p>
          <a:p>
            <a:r>
              <a:rPr lang="en-US" dirty="0"/>
              <a:t>I have been here since September of 2019—and I was brought in to build a database compiling a bunch of movement data from a range of collaborators.  After getting that done, I transitioned to working on the projects I’ll describe in more detail later as well as others</a:t>
            </a:r>
          </a:p>
          <a:p>
            <a:endParaRPr lang="en-US" dirty="0"/>
          </a:p>
          <a:p>
            <a:r>
              <a:rPr lang="en-US" dirty="0"/>
              <a:t>Before I get into that, I will discuss the technical task I completed prior to the </a:t>
            </a:r>
            <a:r>
              <a:rPr lang="en-US"/>
              <a:t>inteview</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11</a:t>
            </a:fld>
            <a:endParaRPr lang="en-US"/>
          </a:p>
        </p:txBody>
      </p:sp>
    </p:spTree>
    <p:extLst>
      <p:ext uri="{BB962C8B-B14F-4D97-AF65-F5344CB8AC3E}">
        <p14:creationId xmlns:p14="http://schemas.microsoft.com/office/powerpoint/2010/main" val="345641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13</a:t>
            </a:fld>
            <a:endParaRPr lang="en-US"/>
          </a:p>
        </p:txBody>
      </p:sp>
    </p:spTree>
    <p:extLst>
      <p:ext uri="{BB962C8B-B14F-4D97-AF65-F5344CB8AC3E}">
        <p14:creationId xmlns:p14="http://schemas.microsoft.com/office/powerpoint/2010/main" val="308550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14</a:t>
            </a:fld>
            <a:endParaRPr lang="en-US"/>
          </a:p>
        </p:txBody>
      </p:sp>
    </p:spTree>
    <p:extLst>
      <p:ext uri="{BB962C8B-B14F-4D97-AF65-F5344CB8AC3E}">
        <p14:creationId xmlns:p14="http://schemas.microsoft.com/office/powerpoint/2010/main" val="403834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15</a:t>
            </a:fld>
            <a:endParaRPr lang="en-US"/>
          </a:p>
        </p:txBody>
      </p:sp>
    </p:spTree>
    <p:extLst>
      <p:ext uri="{BB962C8B-B14F-4D97-AF65-F5344CB8AC3E}">
        <p14:creationId xmlns:p14="http://schemas.microsoft.com/office/powerpoint/2010/main" val="1945475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16</a:t>
            </a:fld>
            <a:endParaRPr lang="en-US"/>
          </a:p>
        </p:txBody>
      </p:sp>
    </p:spTree>
    <p:extLst>
      <p:ext uri="{BB962C8B-B14F-4D97-AF65-F5344CB8AC3E}">
        <p14:creationId xmlns:p14="http://schemas.microsoft.com/office/powerpoint/2010/main" val="31790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the data in python using h5pyd package in </a:t>
            </a:r>
            <a:r>
              <a:rPr lang="en-US" dirty="0" err="1"/>
              <a:t>jupyter</a:t>
            </a:r>
            <a:r>
              <a:rPr lang="en-US" dirty="0"/>
              <a:t> notebooks, for this I used the windspeed at a 10m altitude</a:t>
            </a:r>
          </a:p>
          <a:p>
            <a:endParaRPr lang="en-US" dirty="0"/>
          </a:p>
          <a:p>
            <a:r>
              <a:rPr lang="en-US" dirty="0"/>
              <a:t>Played around with the </a:t>
            </a:r>
            <a:r>
              <a:rPr lang="en-US" dirty="0" err="1"/>
              <a:t>hsds</a:t>
            </a:r>
            <a:r>
              <a:rPr lang="en-US" dirty="0"/>
              <a:t> examples, did a little background research on get a better idea of the data structure (</a:t>
            </a:r>
            <a:r>
              <a:rPr lang="en-US" dirty="0" err="1"/>
              <a:t>ie</a:t>
            </a:r>
            <a:r>
              <a:rPr lang="en-US" dirty="0"/>
              <a:t> that it was a 2x2km gridded product </a:t>
            </a:r>
            <a:r>
              <a:rPr lang="en-US" dirty="0" err="1"/>
              <a:t>etc</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17</a:t>
            </a:fld>
            <a:endParaRPr lang="en-US"/>
          </a:p>
        </p:txBody>
      </p:sp>
    </p:spTree>
    <p:extLst>
      <p:ext uri="{BB962C8B-B14F-4D97-AF65-F5344CB8AC3E}">
        <p14:creationId xmlns:p14="http://schemas.microsoft.com/office/powerpoint/2010/main" val="2588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this was pretty quick thanks to a paper that came out of NREL Lee et al. 2018 (I’m sure you all know it), but as a refresher, it examined almost 30 variability metrics picking out Robust Coefficient of Variation as the best metric.</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18</a:t>
            </a:fld>
            <a:endParaRPr lang="en-US"/>
          </a:p>
        </p:txBody>
      </p:sp>
    </p:spTree>
    <p:extLst>
      <p:ext uri="{BB962C8B-B14F-4D97-AF65-F5344CB8AC3E}">
        <p14:creationId xmlns:p14="http://schemas.microsoft.com/office/powerpoint/2010/main" val="259826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visualizations using matplotlib and seaborn libraries to create basic visualizations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19</a:t>
            </a:fld>
            <a:endParaRPr lang="en-US"/>
          </a:p>
        </p:txBody>
      </p:sp>
    </p:spTree>
    <p:extLst>
      <p:ext uri="{BB962C8B-B14F-4D97-AF65-F5344CB8AC3E}">
        <p14:creationId xmlns:p14="http://schemas.microsoft.com/office/powerpoint/2010/main" val="335171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about the actual code here</a:t>
            </a:r>
          </a:p>
          <a:p>
            <a:endParaRPr lang="en-US" dirty="0"/>
          </a:p>
          <a:p>
            <a:r>
              <a:rPr lang="en-US" dirty="0"/>
              <a:t>What I mean by this is basically </a:t>
            </a:r>
            <a:r>
              <a:rPr lang="en-US" dirty="0" err="1"/>
              <a:t>turinng</a:t>
            </a:r>
            <a:r>
              <a:rPr lang="en-US" dirty="0"/>
              <a:t> the EDA into function such that it can be applied to any number of inputs, in parallel on HPC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20</a:t>
            </a:fld>
            <a:endParaRPr lang="en-US"/>
          </a:p>
        </p:txBody>
      </p:sp>
    </p:spTree>
    <p:extLst>
      <p:ext uri="{BB962C8B-B14F-4D97-AF65-F5344CB8AC3E}">
        <p14:creationId xmlns:p14="http://schemas.microsoft.com/office/powerpoint/2010/main" val="51427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2</a:t>
            </a:fld>
            <a:endParaRPr lang="en-US"/>
          </a:p>
        </p:txBody>
      </p:sp>
    </p:spTree>
    <p:extLst>
      <p:ext uri="{BB962C8B-B14F-4D97-AF65-F5344CB8AC3E}">
        <p14:creationId xmlns:p14="http://schemas.microsoft.com/office/powerpoint/2010/main" val="43159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this is basically turning the EDA into function such that it can be applied to any number of inputs, in parallel on HPC </a:t>
            </a:r>
            <a:r>
              <a:rPr lang="en-US" dirty="0" err="1"/>
              <a:t>etc</a:t>
            </a:r>
            <a:endParaRPr lang="en-US" dirty="0"/>
          </a:p>
          <a:p>
            <a:endParaRPr lang="en-US" dirty="0"/>
          </a:p>
          <a:p>
            <a:r>
              <a:rPr lang="en-US" dirty="0"/>
              <a:t>So I followed EDA functionalize approach for both the monthly and hourly scales</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21</a:t>
            </a:fld>
            <a:endParaRPr lang="en-US"/>
          </a:p>
        </p:txBody>
      </p:sp>
    </p:spTree>
    <p:extLst>
      <p:ext uri="{BB962C8B-B14F-4D97-AF65-F5344CB8AC3E}">
        <p14:creationId xmlns:p14="http://schemas.microsoft.com/office/powerpoint/2010/main" val="168043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22</a:t>
            </a:fld>
            <a:endParaRPr lang="en-US"/>
          </a:p>
        </p:txBody>
      </p:sp>
    </p:spTree>
    <p:extLst>
      <p:ext uri="{BB962C8B-B14F-4D97-AF65-F5344CB8AC3E}">
        <p14:creationId xmlns:p14="http://schemas.microsoft.com/office/powerpoint/2010/main" val="308685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visualization I generated showing the variability of windspeeds in New York in the year 2012.</a:t>
            </a:r>
          </a:p>
          <a:p>
            <a:endParaRPr lang="en-US" dirty="0"/>
          </a:p>
          <a:p>
            <a:r>
              <a:rPr lang="en-US" dirty="0"/>
              <a:t> The fall and winter months visually seem to have the most variation (save for November), with long tails indicating many hours outlying windspeed</a:t>
            </a:r>
          </a:p>
        </p:txBody>
      </p:sp>
      <p:sp>
        <p:nvSpPr>
          <p:cNvPr id="4" name="Slide Number Placeholder 3"/>
          <p:cNvSpPr>
            <a:spLocks noGrp="1"/>
          </p:cNvSpPr>
          <p:nvPr>
            <p:ph type="sldNum" sz="quarter" idx="5"/>
          </p:nvPr>
        </p:nvSpPr>
        <p:spPr/>
        <p:txBody>
          <a:bodyPr/>
          <a:lstStyle/>
          <a:p>
            <a:fld id="{B5F949ED-D8AD-8041-93E2-C7D1A0E50554}" type="slidenum">
              <a:rPr lang="en-US" smtClean="0"/>
              <a:t>23</a:t>
            </a:fld>
            <a:endParaRPr lang="en-US"/>
          </a:p>
        </p:txBody>
      </p:sp>
    </p:spTree>
    <p:extLst>
      <p:ext uri="{BB962C8B-B14F-4D97-AF65-F5344CB8AC3E}">
        <p14:creationId xmlns:p14="http://schemas.microsoft.com/office/powerpoint/2010/main" val="77332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Visualizations are important and a great first step but in order to actually assess variability, we need some statistical measures.</a:t>
            </a:r>
          </a:p>
          <a:p>
            <a:r>
              <a:rPr lang="en-US" dirty="0"/>
              <a:t>Based off of the Lee et al. work from 2018. I went with the robust coefficient of variation (median absolute deviation / median). It’s important to note that this was found to be the best metric over an infinite timeline, they suggested that to use this metric to calculate Inter annual variation (over this infinite timespan) one would need about 10 years of data to get a good representation.  However, this was using mean monthly datapoints, this has a higher temporal resolution of hourly records meaning we have more datapoints and more information to lead to a quicker true approximation</a:t>
            </a:r>
          </a:p>
          <a:p>
            <a:endParaRPr lang="en-US" dirty="0"/>
          </a:p>
          <a:p>
            <a:r>
              <a:rPr lang="en-US" dirty="0"/>
              <a:t>I also presented skewness and kurtosis as Lee et al. reported that they converged to their “true” values the quickest</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24</a:t>
            </a:fld>
            <a:endParaRPr lang="en-US"/>
          </a:p>
        </p:txBody>
      </p:sp>
    </p:spTree>
    <p:extLst>
      <p:ext uri="{BB962C8B-B14F-4D97-AF65-F5344CB8AC3E}">
        <p14:creationId xmlns:p14="http://schemas.microsoft.com/office/powerpoint/2010/main" val="1606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25</a:t>
            </a:fld>
            <a:endParaRPr lang="en-US"/>
          </a:p>
        </p:txBody>
      </p:sp>
    </p:spTree>
    <p:extLst>
      <p:ext uri="{BB962C8B-B14F-4D97-AF65-F5344CB8AC3E}">
        <p14:creationId xmlns:p14="http://schemas.microsoft.com/office/powerpoint/2010/main" val="25640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26</a:t>
            </a:fld>
            <a:endParaRPr lang="en-US"/>
          </a:p>
        </p:txBody>
      </p:sp>
    </p:spTree>
    <p:extLst>
      <p:ext uri="{BB962C8B-B14F-4D97-AF65-F5344CB8AC3E}">
        <p14:creationId xmlns:p14="http://schemas.microsoft.com/office/powerpoint/2010/main" val="31497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here that the three metrics agree that the greatest variability occurred in October of 2012.  And skewness and kurtosis produce similar results across the months as they are both metrics of </a:t>
            </a:r>
            <a:r>
              <a:rPr lang="en-US" dirty="0" err="1"/>
              <a:t>tailedness</a:t>
            </a:r>
            <a:endParaRPr lang="en-US" dirty="0"/>
          </a:p>
          <a:p>
            <a:endParaRPr lang="en-US" dirty="0"/>
          </a:p>
          <a:p>
            <a:r>
              <a:rPr lang="en-US" dirty="0"/>
              <a:t>When it comes to the other months, the agreement is more relative.  For example the </a:t>
            </a:r>
            <a:r>
              <a:rPr lang="en-US" dirty="0" err="1"/>
              <a:t>RCoV</a:t>
            </a:r>
            <a:r>
              <a:rPr lang="en-US" dirty="0"/>
              <a:t> metrics suggest November was the least variable, whereas the other two show that it was less variable than Oct. but still more variable than almost all the other months.</a:t>
            </a:r>
          </a:p>
          <a:p>
            <a:endParaRPr lang="en-US" dirty="0"/>
          </a:p>
          <a:p>
            <a:r>
              <a:rPr lang="en-US" sz="1200" b="0" i="0" u="none" strike="noStrike" kern="1200" dirty="0">
                <a:solidFill>
                  <a:schemeClr val="tx1"/>
                </a:solidFill>
                <a:effectLst/>
                <a:latin typeface="+mn-lt"/>
                <a:ea typeface="+mn-ea"/>
                <a:cs typeface="+mn-cs"/>
              </a:rPr>
              <a:t>This is likely because of the relatively clumped distribution of the outlying windspeed records, which we can see if we go back to our </a:t>
            </a:r>
            <a:r>
              <a:rPr lang="en-US" sz="1200" b="0" i="0" u="none" strike="noStrike" kern="1200" dirty="0" err="1">
                <a:solidFill>
                  <a:schemeClr val="tx1"/>
                </a:solidFill>
                <a:effectLst/>
                <a:latin typeface="+mn-lt"/>
                <a:ea typeface="+mn-ea"/>
                <a:cs typeface="+mn-cs"/>
              </a:rPr>
              <a:t>oringal</a:t>
            </a:r>
            <a:r>
              <a:rPr lang="en-US" sz="1200" b="0" i="0" u="none" strike="noStrike" kern="1200" dirty="0">
                <a:solidFill>
                  <a:schemeClr val="tx1"/>
                </a:solidFill>
                <a:effectLst/>
                <a:latin typeface="+mn-lt"/>
                <a:ea typeface="+mn-ea"/>
                <a:cs typeface="+mn-cs"/>
              </a:rPr>
              <a:t> box plot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27</a:t>
            </a:fld>
            <a:endParaRPr lang="en-US"/>
          </a:p>
        </p:txBody>
      </p:sp>
    </p:spTree>
    <p:extLst>
      <p:ext uri="{BB962C8B-B14F-4D97-AF65-F5344CB8AC3E}">
        <p14:creationId xmlns:p14="http://schemas.microsoft.com/office/powerpoint/2010/main" val="362922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a </a:t>
            </a:r>
            <a:r>
              <a:rPr lang="en-US" dirty="0" err="1"/>
              <a:t>promt</a:t>
            </a:r>
            <a:r>
              <a:rPr lang="en-US" dirty="0"/>
              <a:t> like this important.  We’d ideally like to find a time where wind speeds are maximized and variability is minimized to ensure maximal energy production.  Looking at this plot, we can see that in New York in 2012, we can see that November would be the best month for this</a:t>
            </a:r>
          </a:p>
        </p:txBody>
      </p:sp>
      <p:sp>
        <p:nvSpPr>
          <p:cNvPr id="4" name="Slide Number Placeholder 3"/>
          <p:cNvSpPr>
            <a:spLocks noGrp="1"/>
          </p:cNvSpPr>
          <p:nvPr>
            <p:ph type="sldNum" sz="quarter" idx="5"/>
          </p:nvPr>
        </p:nvSpPr>
        <p:spPr/>
        <p:txBody>
          <a:bodyPr/>
          <a:lstStyle/>
          <a:p>
            <a:fld id="{B5F949ED-D8AD-8041-93E2-C7D1A0E50554}" type="slidenum">
              <a:rPr lang="en-US" smtClean="0"/>
              <a:t>28</a:t>
            </a:fld>
            <a:endParaRPr lang="en-US"/>
          </a:p>
        </p:txBody>
      </p:sp>
    </p:spTree>
    <p:extLst>
      <p:ext uri="{BB962C8B-B14F-4D97-AF65-F5344CB8AC3E}">
        <p14:creationId xmlns:p14="http://schemas.microsoft.com/office/powerpoint/2010/main" val="426468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the scalability of the code, I calculated the </a:t>
            </a:r>
            <a:r>
              <a:rPr lang="en-US" dirty="0" err="1"/>
              <a:t>RCoV</a:t>
            </a:r>
            <a:r>
              <a:rPr lang="en-US" dirty="0"/>
              <a:t> for every hour in every month.  Because of the functionalized approach, it only took one extra line of code to apply this to a </a:t>
            </a:r>
            <a:r>
              <a:rPr lang="en-US" dirty="0" err="1"/>
              <a:t>dataframe</a:t>
            </a:r>
            <a:r>
              <a:rPr lang="en-US" dirty="0"/>
              <a:t> of windspeeds grouped by month and hour instead of just month.</a:t>
            </a:r>
          </a:p>
        </p:txBody>
      </p:sp>
      <p:sp>
        <p:nvSpPr>
          <p:cNvPr id="4" name="Slide Number Placeholder 3"/>
          <p:cNvSpPr>
            <a:spLocks noGrp="1"/>
          </p:cNvSpPr>
          <p:nvPr>
            <p:ph type="sldNum" sz="quarter" idx="5"/>
          </p:nvPr>
        </p:nvSpPr>
        <p:spPr/>
        <p:txBody>
          <a:bodyPr/>
          <a:lstStyle/>
          <a:p>
            <a:fld id="{B5F949ED-D8AD-8041-93E2-C7D1A0E50554}" type="slidenum">
              <a:rPr lang="en-US" smtClean="0"/>
              <a:t>29</a:t>
            </a:fld>
            <a:endParaRPr lang="en-US"/>
          </a:p>
        </p:txBody>
      </p:sp>
    </p:spTree>
    <p:extLst>
      <p:ext uri="{BB962C8B-B14F-4D97-AF65-F5344CB8AC3E}">
        <p14:creationId xmlns:p14="http://schemas.microsoft.com/office/powerpoint/2010/main" val="152054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was only matter of changing a few lines in my code to find diurnal variation.  One of the key changes was incorporating the </a:t>
            </a:r>
            <a:r>
              <a:rPr lang="en-US" dirty="0" err="1"/>
              <a:t>pvlib</a:t>
            </a:r>
            <a:r>
              <a:rPr lang="en-US" dirty="0"/>
              <a:t> package into my function to get the exact sunrise and sunset time for each day at a specific location.  I could cut them to the hour because of the resolution of the data (although with this approach I added 1 to the sunset value to account for edge cases).  </a:t>
            </a:r>
          </a:p>
        </p:txBody>
      </p:sp>
      <p:sp>
        <p:nvSpPr>
          <p:cNvPr id="4" name="Slide Number Placeholder 3"/>
          <p:cNvSpPr>
            <a:spLocks noGrp="1"/>
          </p:cNvSpPr>
          <p:nvPr>
            <p:ph type="sldNum" sz="quarter" idx="5"/>
          </p:nvPr>
        </p:nvSpPr>
        <p:spPr/>
        <p:txBody>
          <a:bodyPr/>
          <a:lstStyle/>
          <a:p>
            <a:fld id="{B5F949ED-D8AD-8041-93E2-C7D1A0E50554}" type="slidenum">
              <a:rPr lang="en-US" smtClean="0"/>
              <a:t>30</a:t>
            </a:fld>
            <a:endParaRPr lang="en-US"/>
          </a:p>
        </p:txBody>
      </p:sp>
    </p:spTree>
    <p:extLst>
      <p:ext uri="{BB962C8B-B14F-4D97-AF65-F5344CB8AC3E}">
        <p14:creationId xmlns:p14="http://schemas.microsoft.com/office/powerpoint/2010/main" val="365659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  </a:t>
            </a:r>
          </a:p>
        </p:txBody>
      </p:sp>
      <p:sp>
        <p:nvSpPr>
          <p:cNvPr id="4" name="Slide Number Placeholder 3"/>
          <p:cNvSpPr>
            <a:spLocks noGrp="1"/>
          </p:cNvSpPr>
          <p:nvPr>
            <p:ph type="sldNum" sz="quarter" idx="5"/>
          </p:nvPr>
        </p:nvSpPr>
        <p:spPr/>
        <p:txBody>
          <a:bodyPr/>
          <a:lstStyle/>
          <a:p>
            <a:fld id="{B5F949ED-D8AD-8041-93E2-C7D1A0E50554}" type="slidenum">
              <a:rPr lang="en-US" smtClean="0"/>
              <a:t>3</a:t>
            </a:fld>
            <a:endParaRPr lang="en-US"/>
          </a:p>
        </p:txBody>
      </p:sp>
    </p:spTree>
    <p:extLst>
      <p:ext uri="{BB962C8B-B14F-4D97-AF65-F5344CB8AC3E}">
        <p14:creationId xmlns:p14="http://schemas.microsoft.com/office/powerpoint/2010/main" val="349101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daytime Boolean column it was simple to generate basic visualizations showing the variation between day and night windspeeds.</a:t>
            </a:r>
          </a:p>
        </p:txBody>
      </p:sp>
      <p:sp>
        <p:nvSpPr>
          <p:cNvPr id="4" name="Slide Number Placeholder 3"/>
          <p:cNvSpPr>
            <a:spLocks noGrp="1"/>
          </p:cNvSpPr>
          <p:nvPr>
            <p:ph type="sldNum" sz="quarter" idx="5"/>
          </p:nvPr>
        </p:nvSpPr>
        <p:spPr/>
        <p:txBody>
          <a:bodyPr/>
          <a:lstStyle/>
          <a:p>
            <a:fld id="{B5F949ED-D8AD-8041-93E2-C7D1A0E50554}" type="slidenum">
              <a:rPr lang="en-US" smtClean="0"/>
              <a:t>31</a:t>
            </a:fld>
            <a:endParaRPr lang="en-US"/>
          </a:p>
        </p:txBody>
      </p:sp>
    </p:spTree>
    <p:extLst>
      <p:ext uri="{BB962C8B-B14F-4D97-AF65-F5344CB8AC3E}">
        <p14:creationId xmlns:p14="http://schemas.microsoft.com/office/powerpoint/2010/main" val="205355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a:t>
            </a:r>
          </a:p>
        </p:txBody>
      </p:sp>
      <p:sp>
        <p:nvSpPr>
          <p:cNvPr id="4" name="Slide Number Placeholder 3"/>
          <p:cNvSpPr>
            <a:spLocks noGrp="1"/>
          </p:cNvSpPr>
          <p:nvPr>
            <p:ph type="sldNum" sz="quarter" idx="5"/>
          </p:nvPr>
        </p:nvSpPr>
        <p:spPr/>
        <p:txBody>
          <a:bodyPr/>
          <a:lstStyle/>
          <a:p>
            <a:fld id="{B5F949ED-D8AD-8041-93E2-C7D1A0E50554}" type="slidenum">
              <a:rPr lang="en-US" smtClean="0"/>
              <a:t>32</a:t>
            </a:fld>
            <a:endParaRPr lang="en-US"/>
          </a:p>
        </p:txBody>
      </p:sp>
    </p:spTree>
    <p:extLst>
      <p:ext uri="{BB962C8B-B14F-4D97-AF65-F5344CB8AC3E}">
        <p14:creationId xmlns:p14="http://schemas.microsoft.com/office/powerpoint/2010/main" val="1547493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here, it was simply a matter of choosing a location and inputting it into my function to generate </a:t>
            </a:r>
            <a:r>
              <a:rPr lang="en-US" dirty="0" err="1"/>
              <a:t>RCoVs</a:t>
            </a:r>
            <a:r>
              <a:rPr lang="en-US" dirty="0"/>
              <a:t> for day and night in New York City, 2012.  The plot on the right shows the combined monthly and diurnal variation in windspeeds.  </a:t>
            </a:r>
          </a:p>
        </p:txBody>
      </p:sp>
      <p:sp>
        <p:nvSpPr>
          <p:cNvPr id="4" name="Slide Number Placeholder 3"/>
          <p:cNvSpPr>
            <a:spLocks noGrp="1"/>
          </p:cNvSpPr>
          <p:nvPr>
            <p:ph type="sldNum" sz="quarter" idx="5"/>
          </p:nvPr>
        </p:nvSpPr>
        <p:spPr/>
        <p:txBody>
          <a:bodyPr/>
          <a:lstStyle/>
          <a:p>
            <a:fld id="{B5F949ED-D8AD-8041-93E2-C7D1A0E50554}" type="slidenum">
              <a:rPr lang="en-US" smtClean="0"/>
              <a:t>33</a:t>
            </a:fld>
            <a:endParaRPr lang="en-US"/>
          </a:p>
        </p:txBody>
      </p:sp>
    </p:spTree>
    <p:extLst>
      <p:ext uri="{BB962C8B-B14F-4D97-AF65-F5344CB8AC3E}">
        <p14:creationId xmlns:p14="http://schemas.microsoft.com/office/powerpoint/2010/main" val="206646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insight that we gain from this is clear by looking at the month of October.  The variation in windspeeds during the day in October is what caused October to have the most variable windspeeds in 2012.</a:t>
            </a:r>
          </a:p>
        </p:txBody>
      </p:sp>
      <p:sp>
        <p:nvSpPr>
          <p:cNvPr id="4" name="Slide Number Placeholder 3"/>
          <p:cNvSpPr>
            <a:spLocks noGrp="1"/>
          </p:cNvSpPr>
          <p:nvPr>
            <p:ph type="sldNum" sz="quarter" idx="5"/>
          </p:nvPr>
        </p:nvSpPr>
        <p:spPr/>
        <p:txBody>
          <a:bodyPr/>
          <a:lstStyle/>
          <a:p>
            <a:fld id="{B5F949ED-D8AD-8041-93E2-C7D1A0E50554}" type="slidenum">
              <a:rPr lang="en-US" smtClean="0"/>
              <a:t>34</a:t>
            </a:fld>
            <a:endParaRPr lang="en-US"/>
          </a:p>
        </p:txBody>
      </p:sp>
    </p:spTree>
    <p:extLst>
      <p:ext uri="{BB962C8B-B14F-4D97-AF65-F5344CB8AC3E}">
        <p14:creationId xmlns:p14="http://schemas.microsoft.com/office/powerpoint/2010/main" val="158173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hinting at it throughout my discussion of the technical task, but I wanted to </a:t>
            </a:r>
            <a:r>
              <a:rPr lang="en-US" dirty="0" err="1"/>
              <a:t>explicity</a:t>
            </a:r>
            <a:r>
              <a:rPr lang="en-US" dirty="0"/>
              <a:t> talk about how I designed my approach with scalability in mind.</a:t>
            </a:r>
          </a:p>
        </p:txBody>
      </p:sp>
      <p:sp>
        <p:nvSpPr>
          <p:cNvPr id="4" name="Slide Number Placeholder 3"/>
          <p:cNvSpPr>
            <a:spLocks noGrp="1"/>
          </p:cNvSpPr>
          <p:nvPr>
            <p:ph type="sldNum" sz="quarter" idx="5"/>
          </p:nvPr>
        </p:nvSpPr>
        <p:spPr/>
        <p:txBody>
          <a:bodyPr/>
          <a:lstStyle/>
          <a:p>
            <a:fld id="{B5F949ED-D8AD-8041-93E2-C7D1A0E50554}" type="slidenum">
              <a:rPr lang="en-US" smtClean="0"/>
              <a:t>35</a:t>
            </a:fld>
            <a:endParaRPr lang="en-US"/>
          </a:p>
        </p:txBody>
      </p:sp>
    </p:spTree>
    <p:extLst>
      <p:ext uri="{BB962C8B-B14F-4D97-AF65-F5344CB8AC3E}">
        <p14:creationId xmlns:p14="http://schemas.microsoft.com/office/powerpoint/2010/main" val="3399580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p:txBody>
      </p:sp>
      <p:sp>
        <p:nvSpPr>
          <p:cNvPr id="4" name="Slide Number Placeholder 3"/>
          <p:cNvSpPr>
            <a:spLocks noGrp="1"/>
          </p:cNvSpPr>
          <p:nvPr>
            <p:ph type="sldNum" sz="quarter" idx="5"/>
          </p:nvPr>
        </p:nvSpPr>
        <p:spPr/>
        <p:txBody>
          <a:bodyPr/>
          <a:lstStyle/>
          <a:p>
            <a:fld id="{B5F949ED-D8AD-8041-93E2-C7D1A0E50554}" type="slidenum">
              <a:rPr lang="en-US" smtClean="0"/>
              <a:t>36</a:t>
            </a:fld>
            <a:endParaRPr lang="en-US"/>
          </a:p>
        </p:txBody>
      </p:sp>
    </p:spTree>
    <p:extLst>
      <p:ext uri="{BB962C8B-B14F-4D97-AF65-F5344CB8AC3E}">
        <p14:creationId xmlns:p14="http://schemas.microsoft.com/office/powerpoint/2010/main" val="2349397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getting a </a:t>
            </a:r>
            <a:r>
              <a:rPr lang="en-US" dirty="0" err="1"/>
              <a:t>dataframe</a:t>
            </a:r>
            <a:r>
              <a:rPr lang="en-US" dirty="0"/>
              <a:t> with monthly </a:t>
            </a:r>
            <a:r>
              <a:rPr lang="en-US" dirty="0" err="1"/>
              <a:t>RCoV</a:t>
            </a:r>
            <a:r>
              <a:rPr lang="en-US" dirty="0"/>
              <a:t> requires only a latitude and longitude.  It efficiently finds the nearest grid cell and calculates the </a:t>
            </a:r>
            <a:r>
              <a:rPr lang="en-US" dirty="0" err="1"/>
              <a:t>RCoV</a:t>
            </a:r>
            <a:r>
              <a:rPr lang="en-US" dirty="0"/>
              <a:t>.  The speed is really limited by the time to fetch the data from the API.</a:t>
            </a:r>
          </a:p>
          <a:p>
            <a:endParaRPr lang="en-US" dirty="0"/>
          </a:p>
          <a:p>
            <a:r>
              <a:rPr lang="en-US" dirty="0"/>
              <a:t>Running this code for 100 locations, on a single core on my first gen M1 mac book pro took about 4 seconds of CPU time.  Because I used a free API key, it seems I was limited to a single API call at a time, and was thus unable to test the parallelized performance.  However, I estimate running on an a single node of an HPC server (</a:t>
            </a:r>
            <a:r>
              <a:rPr lang="en-US" dirty="0" err="1"/>
              <a:t>asumming</a:t>
            </a:r>
            <a:r>
              <a:rPr lang="en-US" dirty="0"/>
              <a:t> 24 cores) this code could compute the </a:t>
            </a:r>
            <a:r>
              <a:rPr lang="en-US" dirty="0" err="1"/>
              <a:t>montly</a:t>
            </a:r>
            <a:r>
              <a:rPr lang="en-US" dirty="0"/>
              <a:t> </a:t>
            </a:r>
            <a:r>
              <a:rPr lang="en-US" dirty="0" err="1"/>
              <a:t>RCoV</a:t>
            </a:r>
            <a:r>
              <a:rPr lang="en-US" dirty="0"/>
              <a:t> in 2012 for roughly 2.5 million locations in a little more than an hour + a little wait time at the start/end. </a:t>
            </a:r>
          </a:p>
        </p:txBody>
      </p:sp>
      <p:sp>
        <p:nvSpPr>
          <p:cNvPr id="4" name="Slide Number Placeholder 3"/>
          <p:cNvSpPr>
            <a:spLocks noGrp="1"/>
          </p:cNvSpPr>
          <p:nvPr>
            <p:ph type="sldNum" sz="quarter" idx="5"/>
          </p:nvPr>
        </p:nvSpPr>
        <p:spPr/>
        <p:txBody>
          <a:bodyPr/>
          <a:lstStyle/>
          <a:p>
            <a:fld id="{B5F949ED-D8AD-8041-93E2-C7D1A0E50554}" type="slidenum">
              <a:rPr lang="en-US" smtClean="0"/>
              <a:t>37</a:t>
            </a:fld>
            <a:endParaRPr lang="en-US"/>
          </a:p>
        </p:txBody>
      </p:sp>
    </p:spTree>
    <p:extLst>
      <p:ext uri="{BB962C8B-B14F-4D97-AF65-F5344CB8AC3E}">
        <p14:creationId xmlns:p14="http://schemas.microsoft.com/office/powerpoint/2010/main" val="431791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it be best to have a couple minutes for questions about the technical task here, rather than at the end.</a:t>
            </a:r>
          </a:p>
          <a:p>
            <a:endParaRPr lang="en-US" dirty="0"/>
          </a:p>
          <a:p>
            <a:r>
              <a:rPr lang="en-US" dirty="0"/>
              <a:t>Next I’ll be discussing two projects geospatial modelling </a:t>
            </a:r>
            <a:r>
              <a:rPr lang="en-US" dirty="0" err="1"/>
              <a:t>proejcts</a:t>
            </a:r>
            <a:r>
              <a:rPr lang="en-US" dirty="0"/>
              <a:t>.</a:t>
            </a:r>
          </a:p>
        </p:txBody>
      </p:sp>
      <p:sp>
        <p:nvSpPr>
          <p:cNvPr id="4" name="Slide Number Placeholder 3"/>
          <p:cNvSpPr>
            <a:spLocks noGrp="1"/>
          </p:cNvSpPr>
          <p:nvPr>
            <p:ph type="sldNum" sz="quarter" idx="5"/>
          </p:nvPr>
        </p:nvSpPr>
        <p:spPr/>
        <p:txBody>
          <a:bodyPr/>
          <a:lstStyle/>
          <a:p>
            <a:fld id="{B5F949ED-D8AD-8041-93E2-C7D1A0E50554}" type="slidenum">
              <a:rPr lang="en-US" smtClean="0"/>
              <a:t>38</a:t>
            </a:fld>
            <a:endParaRPr lang="en-US"/>
          </a:p>
        </p:txBody>
      </p:sp>
    </p:spTree>
    <p:extLst>
      <p:ext uri="{BB962C8B-B14F-4D97-AF65-F5344CB8AC3E}">
        <p14:creationId xmlns:p14="http://schemas.microsoft.com/office/powerpoint/2010/main" val="401076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highlights the importance of the work</a:t>
            </a:r>
          </a:p>
        </p:txBody>
      </p:sp>
      <p:sp>
        <p:nvSpPr>
          <p:cNvPr id="4" name="Slide Number Placeholder 3"/>
          <p:cNvSpPr>
            <a:spLocks noGrp="1"/>
          </p:cNvSpPr>
          <p:nvPr>
            <p:ph type="sldNum" sz="quarter" idx="5"/>
          </p:nvPr>
        </p:nvSpPr>
        <p:spPr/>
        <p:txBody>
          <a:bodyPr/>
          <a:lstStyle/>
          <a:p>
            <a:fld id="{B5F949ED-D8AD-8041-93E2-C7D1A0E50554}" type="slidenum">
              <a:rPr lang="en-US" smtClean="0"/>
              <a:t>39</a:t>
            </a:fld>
            <a:endParaRPr lang="en-US"/>
          </a:p>
        </p:txBody>
      </p:sp>
    </p:spTree>
    <p:extLst>
      <p:ext uri="{BB962C8B-B14F-4D97-AF65-F5344CB8AC3E}">
        <p14:creationId xmlns:p14="http://schemas.microsoft.com/office/powerpoint/2010/main" val="2477739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I’ll spend the bulk of the time, making sure to discuss the use of the large datasets, open source tools, and advanced spatial models</a:t>
            </a:r>
          </a:p>
        </p:txBody>
      </p:sp>
      <p:sp>
        <p:nvSpPr>
          <p:cNvPr id="4" name="Slide Number Placeholder 3"/>
          <p:cNvSpPr>
            <a:spLocks noGrp="1"/>
          </p:cNvSpPr>
          <p:nvPr>
            <p:ph type="sldNum" sz="quarter" idx="5"/>
          </p:nvPr>
        </p:nvSpPr>
        <p:spPr/>
        <p:txBody>
          <a:bodyPr/>
          <a:lstStyle/>
          <a:p>
            <a:fld id="{B5F949ED-D8AD-8041-93E2-C7D1A0E50554}" type="slidenum">
              <a:rPr lang="en-US" smtClean="0"/>
              <a:t>40</a:t>
            </a:fld>
            <a:endParaRPr lang="en-US"/>
          </a:p>
        </p:txBody>
      </p:sp>
    </p:spTree>
    <p:extLst>
      <p:ext uri="{BB962C8B-B14F-4D97-AF65-F5344CB8AC3E}">
        <p14:creationId xmlns:p14="http://schemas.microsoft.com/office/powerpoint/2010/main" val="217674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a:t>
            </a:r>
          </a:p>
          <a:p>
            <a:r>
              <a:rPr lang="en-US" sz="2400" dirty="0"/>
              <a:t>Lately I’ve been really into rock climbing</a:t>
            </a:r>
          </a:p>
        </p:txBody>
      </p:sp>
      <p:sp>
        <p:nvSpPr>
          <p:cNvPr id="4" name="Slide Number Placeholder 3"/>
          <p:cNvSpPr>
            <a:spLocks noGrp="1"/>
          </p:cNvSpPr>
          <p:nvPr>
            <p:ph type="sldNum" sz="quarter" idx="5"/>
          </p:nvPr>
        </p:nvSpPr>
        <p:spPr/>
        <p:txBody>
          <a:bodyPr/>
          <a:lstStyle/>
          <a:p>
            <a:fld id="{B5F949ED-D8AD-8041-93E2-C7D1A0E50554}" type="slidenum">
              <a:rPr lang="en-US" smtClean="0"/>
              <a:t>4</a:t>
            </a:fld>
            <a:endParaRPr lang="en-US"/>
          </a:p>
        </p:txBody>
      </p:sp>
    </p:spTree>
    <p:extLst>
      <p:ext uri="{BB962C8B-B14F-4D97-AF65-F5344CB8AC3E}">
        <p14:creationId xmlns:p14="http://schemas.microsoft.com/office/powerpoint/2010/main" val="227587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I’ll wrap up with a discussion of the results and their significance.</a:t>
            </a:r>
          </a:p>
          <a:p>
            <a:endParaRPr lang="en-US" dirty="0"/>
          </a:p>
          <a:p>
            <a:r>
              <a:rPr lang="en-US" dirty="0"/>
              <a:t>I will be showing the key visualization along the way some of the key visualizations.  This project is undergoing some final </a:t>
            </a:r>
            <a:r>
              <a:rPr lang="en-US" dirty="0" err="1"/>
              <a:t>prepartions</a:t>
            </a:r>
            <a:r>
              <a:rPr lang="en-US" dirty="0"/>
              <a:t> before being shared with co-authors (of which there are a lot </a:t>
            </a:r>
            <a:r>
              <a:rPr lang="en-US" dirty="0" err="1"/>
              <a:t>bc</a:t>
            </a:r>
            <a:r>
              <a:rPr lang="en-US" dirty="0"/>
              <a:t> of the large data set it uses) before submission to the journal Ecosphere</a:t>
            </a:r>
          </a:p>
        </p:txBody>
      </p:sp>
      <p:sp>
        <p:nvSpPr>
          <p:cNvPr id="4" name="Slide Number Placeholder 3"/>
          <p:cNvSpPr>
            <a:spLocks noGrp="1"/>
          </p:cNvSpPr>
          <p:nvPr>
            <p:ph type="sldNum" sz="quarter" idx="5"/>
          </p:nvPr>
        </p:nvSpPr>
        <p:spPr/>
        <p:txBody>
          <a:bodyPr/>
          <a:lstStyle/>
          <a:p>
            <a:fld id="{B5F949ED-D8AD-8041-93E2-C7D1A0E50554}" type="slidenum">
              <a:rPr lang="en-US" smtClean="0"/>
              <a:t>41</a:t>
            </a:fld>
            <a:endParaRPr lang="en-US"/>
          </a:p>
        </p:txBody>
      </p:sp>
    </p:spTree>
    <p:extLst>
      <p:ext uri="{BB962C8B-B14F-4D97-AF65-F5344CB8AC3E}">
        <p14:creationId xmlns:p14="http://schemas.microsoft.com/office/powerpoint/2010/main" val="171269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all aware that ungulates, or even toed mammals, migrate 100s of km all around the world but also here in North America in and around the rocky mountains</a:t>
            </a:r>
          </a:p>
        </p:txBody>
      </p:sp>
      <p:sp>
        <p:nvSpPr>
          <p:cNvPr id="4" name="Slide Number Placeholder 3"/>
          <p:cNvSpPr>
            <a:spLocks noGrp="1"/>
          </p:cNvSpPr>
          <p:nvPr>
            <p:ph type="sldNum" sz="quarter" idx="5"/>
          </p:nvPr>
        </p:nvSpPr>
        <p:spPr/>
        <p:txBody>
          <a:bodyPr/>
          <a:lstStyle/>
          <a:p>
            <a:fld id="{B5F949ED-D8AD-8041-93E2-C7D1A0E50554}" type="slidenum">
              <a:rPr lang="en-US" smtClean="0"/>
              <a:t>42</a:t>
            </a:fld>
            <a:endParaRPr lang="en-US"/>
          </a:p>
        </p:txBody>
      </p:sp>
    </p:spTree>
    <p:extLst>
      <p:ext uri="{BB962C8B-B14F-4D97-AF65-F5344CB8AC3E}">
        <p14:creationId xmlns:p14="http://schemas.microsoft.com/office/powerpoint/2010/main" val="3434139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onset of GPS tracking, more strategies emerged </a:t>
            </a:r>
            <a:r>
              <a:rPr lang="en-US" dirty="0" err="1"/>
              <a:t>eg</a:t>
            </a:r>
            <a:r>
              <a:rPr lang="en-US" dirty="0"/>
              <a:t> short distance migrants, long </a:t>
            </a:r>
            <a:r>
              <a:rPr lang="en-US" dirty="0" err="1"/>
              <a:t>dist</a:t>
            </a:r>
            <a:r>
              <a:rPr lang="en-US" dirty="0"/>
              <a:t> </a:t>
            </a:r>
            <a:r>
              <a:rPr lang="en-US" dirty="0" err="1"/>
              <a:t>elev</a:t>
            </a:r>
            <a:r>
              <a:rPr lang="en-US" dirty="0"/>
              <a:t>…</a:t>
            </a:r>
          </a:p>
          <a:p>
            <a:r>
              <a:rPr lang="en-US" dirty="0"/>
              <a:t>And we began to realize that these ungulates actually shift strategies from year to year</a:t>
            </a:r>
          </a:p>
        </p:txBody>
      </p:sp>
      <p:sp>
        <p:nvSpPr>
          <p:cNvPr id="4" name="Slide Number Placeholder 3"/>
          <p:cNvSpPr>
            <a:spLocks noGrp="1"/>
          </p:cNvSpPr>
          <p:nvPr>
            <p:ph type="sldNum" sz="quarter" idx="5"/>
          </p:nvPr>
        </p:nvSpPr>
        <p:spPr/>
        <p:txBody>
          <a:bodyPr/>
          <a:lstStyle/>
          <a:p>
            <a:fld id="{B5F949ED-D8AD-8041-93E2-C7D1A0E50554}" type="slidenum">
              <a:rPr lang="en-US" smtClean="0"/>
              <a:t>43</a:t>
            </a:fld>
            <a:endParaRPr lang="en-US"/>
          </a:p>
        </p:txBody>
      </p:sp>
    </p:spTree>
    <p:extLst>
      <p:ext uri="{BB962C8B-B14F-4D97-AF65-F5344CB8AC3E}">
        <p14:creationId xmlns:p14="http://schemas.microsoft.com/office/powerpoint/2010/main" val="2811825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 are an especially important species, s</a:t>
            </a:r>
            <a:r>
              <a:rPr lang="en-US" sz="1200" b="0" i="0" u="none" strike="noStrike" kern="1200" dirty="0">
                <a:solidFill>
                  <a:schemeClr val="tx1"/>
                </a:solidFill>
                <a:effectLst/>
                <a:latin typeface="+mn-lt"/>
                <a:ea typeface="+mn-ea"/>
                <a:cs typeface="+mn-cs"/>
              </a:rPr>
              <a:t>ustaining recovering large carnivores including the gray wolf (</a:t>
            </a:r>
            <a:r>
              <a:rPr lang="en-US" sz="1200" b="0" i="1" u="none" strike="noStrike" kern="1200" dirty="0">
                <a:solidFill>
                  <a:schemeClr val="tx1"/>
                </a:solidFill>
                <a:effectLst/>
                <a:latin typeface="+mn-lt"/>
                <a:ea typeface="+mn-ea"/>
                <a:cs typeface="+mn-cs"/>
              </a:rPr>
              <a:t>Canis lupus</a:t>
            </a:r>
            <a:r>
              <a:rPr lang="en-US" sz="1200" b="0" i="0" u="none" strike="noStrike" kern="1200" dirty="0">
                <a:solidFill>
                  <a:schemeClr val="tx1"/>
                </a:solidFill>
                <a:effectLst/>
                <a:latin typeface="+mn-lt"/>
                <a:ea typeface="+mn-ea"/>
                <a:cs typeface="+mn-cs"/>
              </a:rPr>
              <a:t>), Grizzly bear (</a:t>
            </a:r>
            <a:r>
              <a:rPr lang="en-US" sz="1200" b="0" i="1" u="none" strike="noStrike" kern="1200" dirty="0">
                <a:solidFill>
                  <a:schemeClr val="tx1"/>
                </a:solidFill>
                <a:effectLst/>
                <a:latin typeface="+mn-lt"/>
                <a:ea typeface="+mn-ea"/>
                <a:cs typeface="+mn-cs"/>
              </a:rPr>
              <a:t>Ursus arctos horribilis</a:t>
            </a:r>
            <a:r>
              <a:rPr lang="en-US" sz="1200" b="0" i="0" u="none" strike="noStrike" kern="1200" dirty="0">
                <a:solidFill>
                  <a:schemeClr val="tx1"/>
                </a:solidFill>
                <a:effectLst/>
                <a:latin typeface="+mn-lt"/>
                <a:ea typeface="+mn-ea"/>
                <a:cs typeface="+mn-cs"/>
              </a:rPr>
              <a:t>), and mountain lion (</a:t>
            </a:r>
            <a:r>
              <a:rPr lang="en-US" sz="1200" b="0" i="1" u="none" strike="noStrike" kern="1200" dirty="0">
                <a:solidFill>
                  <a:schemeClr val="tx1"/>
                </a:solidFill>
                <a:effectLst/>
                <a:latin typeface="+mn-lt"/>
                <a:ea typeface="+mn-ea"/>
                <a:cs typeface="+mn-cs"/>
              </a:rPr>
              <a:t>Puma concolor</a:t>
            </a:r>
            <a:r>
              <a:rPr lang="en-US" sz="1200" b="0" i="0" u="none" strike="noStrike" kern="1200" dirty="0">
                <a:solidFill>
                  <a:schemeClr val="tx1"/>
                </a:solidFill>
                <a:effectLst/>
                <a:latin typeface="+mn-lt"/>
                <a:ea typeface="+mn-ea"/>
                <a:cs typeface="+mn-cs"/>
              </a:rPr>
              <a:t>) as well as substantial human harvest</a:t>
            </a:r>
          </a:p>
          <a:p>
            <a:r>
              <a:rPr lang="en-US" sz="1200" b="0" i="0" u="none" strike="noStrike" kern="1200" dirty="0">
                <a:solidFill>
                  <a:schemeClr val="tx1"/>
                </a:solidFill>
                <a:effectLst/>
                <a:latin typeface="+mn-lt"/>
                <a:ea typeface="+mn-ea"/>
                <a:cs typeface="+mn-cs"/>
              </a:rPr>
              <a:t>They also link </a:t>
            </a:r>
            <a:r>
              <a:rPr lang="en-US" sz="1200" b="0" i="0" u="none" strike="noStrike" kern="1200" dirty="0" err="1">
                <a:solidFill>
                  <a:schemeClr val="tx1"/>
                </a:solidFill>
                <a:effectLst/>
                <a:latin typeface="+mn-lt"/>
                <a:ea typeface="+mn-ea"/>
                <a:cs typeface="+mn-cs"/>
              </a:rPr>
              <a:t>farflung</a:t>
            </a:r>
            <a:r>
              <a:rPr lang="en-US" sz="1200" b="0" i="0" u="none" strike="noStrike" kern="1200" dirty="0">
                <a:solidFill>
                  <a:schemeClr val="tx1"/>
                </a:solidFill>
                <a:effectLst/>
                <a:latin typeface="+mn-lt"/>
                <a:ea typeface="+mn-ea"/>
                <a:cs typeface="+mn-cs"/>
              </a:rPr>
              <a:t> ecosystems together because of long migrations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winter in Cody can affect the number of elk that tourist can see in GTNP near Jackson in the summer</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44</a:t>
            </a:fld>
            <a:endParaRPr lang="en-US"/>
          </a:p>
        </p:txBody>
      </p:sp>
    </p:spTree>
    <p:extLst>
      <p:ext uri="{BB962C8B-B14F-4D97-AF65-F5344CB8AC3E}">
        <p14:creationId xmlns:p14="http://schemas.microsoft.com/office/powerpoint/2010/main" val="3672004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question in the face of declining migrations both worldwide and in the GYE</a:t>
            </a:r>
          </a:p>
          <a:p>
            <a:r>
              <a:rPr lang="en-US" sz="1200" b="0" i="0" u="none" strike="noStrike" kern="1200" dirty="0">
                <a:solidFill>
                  <a:schemeClr val="tx1"/>
                </a:solidFill>
                <a:effectLst/>
                <a:latin typeface="+mn-lt"/>
                <a:ea typeface="+mn-ea"/>
                <a:cs typeface="+mn-cs"/>
              </a:rPr>
              <a:t>declining migration and increasing residency are causing serious management challenges due to larger aggregations of elk on agricultural lands, increasing crop damage and heightening the risk of disease transmission to livestock</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45</a:t>
            </a:fld>
            <a:endParaRPr lang="en-US"/>
          </a:p>
        </p:txBody>
      </p:sp>
    </p:spTree>
    <p:extLst>
      <p:ext uri="{BB962C8B-B14F-4D97-AF65-F5344CB8AC3E}">
        <p14:creationId xmlns:p14="http://schemas.microsoft.com/office/powerpoint/2010/main" val="3646543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components to the analysis, the first is the movement data</a:t>
            </a:r>
          </a:p>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46</a:t>
            </a:fld>
            <a:endParaRPr lang="en-US"/>
          </a:p>
        </p:txBody>
      </p:sp>
    </p:spTree>
    <p:extLst>
      <p:ext uri="{BB962C8B-B14F-4D97-AF65-F5344CB8AC3E}">
        <p14:creationId xmlns:p14="http://schemas.microsoft.com/office/powerpoint/2010/main" val="3622485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I was originally brough on to create a database.  So this project relied up data within the database—a little about the database.  I build it using PostgreSQL – and it contains some 2000 elk and 16 mil movement datapoints.</a:t>
            </a:r>
          </a:p>
          <a:p>
            <a:endParaRPr lang="en-US" dirty="0"/>
          </a:p>
          <a:p>
            <a:r>
              <a:rPr lang="en-US" dirty="0"/>
              <a:t>After cleaning the data, </a:t>
            </a:r>
            <a:r>
              <a:rPr lang="en-US" dirty="0" err="1"/>
              <a:t>eg</a:t>
            </a:r>
            <a:r>
              <a:rPr lang="en-US" dirty="0"/>
              <a:t> remove erroneous points (due to </a:t>
            </a:r>
            <a:r>
              <a:rPr lang="en-US" dirty="0" err="1"/>
              <a:t>gps</a:t>
            </a:r>
            <a:r>
              <a:rPr lang="en-US" dirty="0"/>
              <a:t> errors), we extracted all the data for individuals for which there was more than 2 consecutive years (</a:t>
            </a:r>
            <a:r>
              <a:rPr lang="en-US" dirty="0" err="1"/>
              <a:t>bc</a:t>
            </a:r>
            <a:r>
              <a:rPr lang="en-US" dirty="0"/>
              <a:t> we wanted to look at switching data) using R.  The rest of this project was completed in R unless I say otherwise</a:t>
            </a:r>
          </a:p>
          <a:p>
            <a:endParaRPr lang="en-US" dirty="0"/>
          </a:p>
          <a:p>
            <a:r>
              <a:rPr lang="en-US" dirty="0"/>
              <a:t>This left us with a dataset of some 350 elk </a:t>
            </a:r>
            <a:r>
              <a:rPr lang="en-US" dirty="0" err="1"/>
              <a:t>fom</a:t>
            </a:r>
            <a:r>
              <a:rPr lang="en-US" dirty="0"/>
              <a:t> 2005-2020 and about 5 million </a:t>
            </a:r>
            <a:r>
              <a:rPr lang="en-US" dirty="0" err="1"/>
              <a:t>gps</a:t>
            </a:r>
            <a:r>
              <a:rPr lang="en-US" dirty="0"/>
              <a:t> points—so a sizeable </a:t>
            </a:r>
            <a:r>
              <a:rPr lang="en-US" dirty="0" err="1"/>
              <a:t>datase</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47</a:t>
            </a:fld>
            <a:endParaRPr lang="en-US"/>
          </a:p>
        </p:txBody>
      </p:sp>
    </p:spTree>
    <p:extLst>
      <p:ext uri="{BB962C8B-B14F-4D97-AF65-F5344CB8AC3E}">
        <p14:creationId xmlns:p14="http://schemas.microsoft.com/office/powerpoint/2010/main" val="2644781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those years, we identified the start and end dates of migration (if they migrated) using an interactive R shiny app I built</a:t>
            </a:r>
          </a:p>
        </p:txBody>
      </p:sp>
      <p:sp>
        <p:nvSpPr>
          <p:cNvPr id="4" name="Slide Number Placeholder 3"/>
          <p:cNvSpPr>
            <a:spLocks noGrp="1"/>
          </p:cNvSpPr>
          <p:nvPr>
            <p:ph type="sldNum" sz="quarter" idx="5"/>
          </p:nvPr>
        </p:nvSpPr>
        <p:spPr/>
        <p:txBody>
          <a:bodyPr/>
          <a:lstStyle/>
          <a:p>
            <a:fld id="{B5F949ED-D8AD-8041-93E2-C7D1A0E50554}" type="slidenum">
              <a:rPr lang="en-US" smtClean="0"/>
              <a:t>48</a:t>
            </a:fld>
            <a:endParaRPr lang="en-US"/>
          </a:p>
        </p:txBody>
      </p:sp>
    </p:spTree>
    <p:extLst>
      <p:ext uri="{BB962C8B-B14F-4D97-AF65-F5344CB8AC3E}">
        <p14:creationId xmlns:p14="http://schemas.microsoft.com/office/powerpoint/2010/main" val="771435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start and end dates, I extracted elevational and geographic distances between summer and winter ranges and used k-means to classify them, assigning labels based upon where they fell on this two dimensional spectrum of migration</a:t>
            </a:r>
          </a:p>
        </p:txBody>
      </p:sp>
      <p:sp>
        <p:nvSpPr>
          <p:cNvPr id="4" name="Slide Number Placeholder 3"/>
          <p:cNvSpPr>
            <a:spLocks noGrp="1"/>
          </p:cNvSpPr>
          <p:nvPr>
            <p:ph type="sldNum" sz="quarter" idx="5"/>
          </p:nvPr>
        </p:nvSpPr>
        <p:spPr/>
        <p:txBody>
          <a:bodyPr/>
          <a:lstStyle/>
          <a:p>
            <a:fld id="{B5F949ED-D8AD-8041-93E2-C7D1A0E50554}" type="slidenum">
              <a:rPr lang="en-US" smtClean="0"/>
              <a:t>49</a:t>
            </a:fld>
            <a:endParaRPr lang="en-US"/>
          </a:p>
        </p:txBody>
      </p:sp>
    </p:spTree>
    <p:extLst>
      <p:ext uri="{BB962C8B-B14F-4D97-AF65-F5344CB8AC3E}">
        <p14:creationId xmlns:p14="http://schemas.microsoft.com/office/powerpoint/2010/main" val="3409760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Simiple</a:t>
            </a:r>
            <a:r>
              <a:rPr lang="en-US" dirty="0"/>
              <a:t> script to see if elk-year 1 has the same strategy as elk year 2</a:t>
            </a:r>
          </a:p>
        </p:txBody>
      </p:sp>
      <p:sp>
        <p:nvSpPr>
          <p:cNvPr id="4" name="Slide Number Placeholder 3"/>
          <p:cNvSpPr>
            <a:spLocks noGrp="1"/>
          </p:cNvSpPr>
          <p:nvPr>
            <p:ph type="sldNum" sz="quarter" idx="5"/>
          </p:nvPr>
        </p:nvSpPr>
        <p:spPr/>
        <p:txBody>
          <a:bodyPr/>
          <a:lstStyle/>
          <a:p>
            <a:fld id="{B5F949ED-D8AD-8041-93E2-C7D1A0E50554}" type="slidenum">
              <a:rPr lang="en-US" smtClean="0"/>
              <a:t>50</a:t>
            </a:fld>
            <a:endParaRPr lang="en-US"/>
          </a:p>
        </p:txBody>
      </p:sp>
    </p:spTree>
    <p:extLst>
      <p:ext uri="{BB962C8B-B14F-4D97-AF65-F5344CB8AC3E}">
        <p14:creationId xmlns:p14="http://schemas.microsoft.com/office/powerpoint/2010/main" val="26303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Grew up in Pittsburgh PA</a:t>
            </a:r>
          </a:p>
          <a:p>
            <a:r>
              <a:rPr lang="en-US" sz="2400" dirty="0"/>
              <a:t>Came to the Bay Area for college and have been here since, graduated with a BS in conservation and resource studies and a minor in CS</a:t>
            </a:r>
          </a:p>
          <a:p>
            <a:r>
              <a:rPr lang="en-US" sz="2400" dirty="0"/>
              <a:t>During college I worked as a cook at Chez Panisse, one of the restaurants that started the farm to table movement in the states</a:t>
            </a:r>
          </a:p>
          <a:p>
            <a:r>
              <a:rPr lang="en-US" sz="2400" dirty="0"/>
              <a:t>Into the outdoors, I love backpacking, I hiked the John Muir trail two summers ago. This is map I made for a photobook my buddies and I put together</a:t>
            </a:r>
          </a:p>
          <a:p>
            <a:r>
              <a:rPr lang="en-US" sz="2400" dirty="0"/>
              <a:t>Lately I’ve been really into rock climbing. I also have played soccer for as long as I can remember and love watching the premier league on the weekends</a:t>
            </a:r>
          </a:p>
        </p:txBody>
      </p:sp>
      <p:sp>
        <p:nvSpPr>
          <p:cNvPr id="4" name="Slide Number Placeholder 3"/>
          <p:cNvSpPr>
            <a:spLocks noGrp="1"/>
          </p:cNvSpPr>
          <p:nvPr>
            <p:ph type="sldNum" sz="quarter" idx="5"/>
          </p:nvPr>
        </p:nvSpPr>
        <p:spPr/>
        <p:txBody>
          <a:bodyPr/>
          <a:lstStyle/>
          <a:p>
            <a:fld id="{B5F949ED-D8AD-8041-93E2-C7D1A0E50554}" type="slidenum">
              <a:rPr lang="en-US" smtClean="0"/>
              <a:t>5</a:t>
            </a:fld>
            <a:endParaRPr lang="en-US"/>
          </a:p>
        </p:txBody>
      </p:sp>
    </p:spTree>
    <p:extLst>
      <p:ext uri="{BB962C8B-B14F-4D97-AF65-F5344CB8AC3E}">
        <p14:creationId xmlns:p14="http://schemas.microsoft.com/office/powerpoint/2010/main" val="423349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flow rates between strategies.  We can see there there are the fewest switches from a resident strategy and the most from Short distance migrants</a:t>
            </a:r>
          </a:p>
        </p:txBody>
      </p:sp>
      <p:sp>
        <p:nvSpPr>
          <p:cNvPr id="4" name="Slide Number Placeholder 3"/>
          <p:cNvSpPr>
            <a:spLocks noGrp="1"/>
          </p:cNvSpPr>
          <p:nvPr>
            <p:ph type="sldNum" sz="quarter" idx="5"/>
          </p:nvPr>
        </p:nvSpPr>
        <p:spPr/>
        <p:txBody>
          <a:bodyPr/>
          <a:lstStyle/>
          <a:p>
            <a:fld id="{B5F949ED-D8AD-8041-93E2-C7D1A0E50554}" type="slidenum">
              <a:rPr lang="en-US" smtClean="0"/>
              <a:t>51</a:t>
            </a:fld>
            <a:endParaRPr lang="en-US"/>
          </a:p>
        </p:txBody>
      </p:sp>
    </p:spTree>
    <p:extLst>
      <p:ext uri="{BB962C8B-B14F-4D97-AF65-F5344CB8AC3E}">
        <p14:creationId xmlns:p14="http://schemas.microsoft.com/office/powerpoint/2010/main" val="643211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spatial analyses and HPC come into play</a:t>
            </a:r>
          </a:p>
        </p:txBody>
      </p:sp>
      <p:sp>
        <p:nvSpPr>
          <p:cNvPr id="4" name="Slide Number Placeholder 3"/>
          <p:cNvSpPr>
            <a:spLocks noGrp="1"/>
          </p:cNvSpPr>
          <p:nvPr>
            <p:ph type="sldNum" sz="quarter" idx="5"/>
          </p:nvPr>
        </p:nvSpPr>
        <p:spPr/>
        <p:txBody>
          <a:bodyPr/>
          <a:lstStyle/>
          <a:p>
            <a:fld id="{B5F949ED-D8AD-8041-93E2-C7D1A0E50554}" type="slidenum">
              <a:rPr lang="en-US" smtClean="0"/>
              <a:t>52</a:t>
            </a:fld>
            <a:endParaRPr lang="en-US"/>
          </a:p>
        </p:txBody>
      </p:sp>
    </p:spTree>
    <p:extLst>
      <p:ext uri="{BB962C8B-B14F-4D97-AF65-F5344CB8AC3E}">
        <p14:creationId xmlns:p14="http://schemas.microsoft.com/office/powerpoint/2010/main" val="774738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a:t>
            </a:r>
            <a:r>
              <a:rPr lang="en-US"/>
              <a:t>spatial analyses and HPC </a:t>
            </a:r>
            <a:r>
              <a:rPr lang="en-US" dirty="0"/>
              <a:t>come </a:t>
            </a:r>
            <a:r>
              <a:rPr lang="en-US"/>
              <a:t>into play</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53</a:t>
            </a:fld>
            <a:endParaRPr lang="en-US"/>
          </a:p>
        </p:txBody>
      </p:sp>
    </p:spTree>
    <p:extLst>
      <p:ext uri="{BB962C8B-B14F-4D97-AF65-F5344CB8AC3E}">
        <p14:creationId xmlns:p14="http://schemas.microsoft.com/office/powerpoint/2010/main" val="1749536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identified the switching behavior the next step is to figure out what is causing it</a:t>
            </a:r>
          </a:p>
          <a:p>
            <a:r>
              <a:rPr lang="en-US" dirty="0"/>
              <a:t>We used a hypothesis testing approach and then used an AIC based modeling approach to determine most likely cause, but before we get there we have to have covariate and this where many of the </a:t>
            </a:r>
            <a:r>
              <a:rPr lang="en-US"/>
              <a:t>spatial analyses and HPC </a:t>
            </a:r>
            <a:r>
              <a:rPr lang="en-US" dirty="0"/>
              <a:t>come </a:t>
            </a:r>
            <a:r>
              <a:rPr lang="en-US"/>
              <a:t>into play</a:t>
            </a:r>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54</a:t>
            </a:fld>
            <a:endParaRPr lang="en-US"/>
          </a:p>
        </p:txBody>
      </p:sp>
    </p:spTree>
    <p:extLst>
      <p:ext uri="{BB962C8B-B14F-4D97-AF65-F5344CB8AC3E}">
        <p14:creationId xmlns:p14="http://schemas.microsoft.com/office/powerpoint/2010/main" val="29705699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949ED-D8AD-8041-93E2-C7D1A0E50554}" type="slidenum">
              <a:rPr lang="en-US" smtClean="0"/>
              <a:t>55</a:t>
            </a:fld>
            <a:endParaRPr lang="en-US"/>
          </a:p>
        </p:txBody>
      </p:sp>
    </p:spTree>
    <p:extLst>
      <p:ext uri="{BB962C8B-B14F-4D97-AF65-F5344CB8AC3E}">
        <p14:creationId xmlns:p14="http://schemas.microsoft.com/office/powerpoint/2010/main" val="1053302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follow the same general organization in my discussion of this project</a:t>
            </a:r>
          </a:p>
        </p:txBody>
      </p:sp>
      <p:sp>
        <p:nvSpPr>
          <p:cNvPr id="4" name="Slide Number Placeholder 3"/>
          <p:cNvSpPr>
            <a:spLocks noGrp="1"/>
          </p:cNvSpPr>
          <p:nvPr>
            <p:ph type="sldNum" sz="quarter" idx="5"/>
          </p:nvPr>
        </p:nvSpPr>
        <p:spPr/>
        <p:txBody>
          <a:bodyPr/>
          <a:lstStyle/>
          <a:p>
            <a:fld id="{B5F949ED-D8AD-8041-93E2-C7D1A0E50554}" type="slidenum">
              <a:rPr lang="en-US" smtClean="0"/>
              <a:t>56</a:t>
            </a:fld>
            <a:endParaRPr lang="en-US"/>
          </a:p>
        </p:txBody>
      </p:sp>
    </p:spTree>
    <p:extLst>
      <p:ext uri="{BB962C8B-B14F-4D97-AF65-F5344CB8AC3E}">
        <p14:creationId xmlns:p14="http://schemas.microsoft.com/office/powerpoint/2010/main" val="36294639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that’s it!  Thanks for listening to me go on and on about the projects I’ve been working on!</a:t>
            </a:r>
          </a:p>
          <a:p>
            <a:r>
              <a:rPr lang="en-US" dirty="0"/>
              <a:t>Please feel free to ask any questions!</a:t>
            </a:r>
          </a:p>
        </p:txBody>
      </p:sp>
      <p:sp>
        <p:nvSpPr>
          <p:cNvPr id="4" name="Slide Number Placeholder 3"/>
          <p:cNvSpPr>
            <a:spLocks noGrp="1"/>
          </p:cNvSpPr>
          <p:nvPr>
            <p:ph type="sldNum" sz="quarter" idx="5"/>
          </p:nvPr>
        </p:nvSpPr>
        <p:spPr/>
        <p:txBody>
          <a:bodyPr/>
          <a:lstStyle/>
          <a:p>
            <a:fld id="{B5F949ED-D8AD-8041-93E2-C7D1A0E50554}" type="slidenum">
              <a:rPr lang="en-US" smtClean="0"/>
              <a:t>57</a:t>
            </a:fld>
            <a:endParaRPr lang="en-US"/>
          </a:p>
        </p:txBody>
      </p:sp>
    </p:spTree>
    <p:extLst>
      <p:ext uri="{BB962C8B-B14F-4D97-AF65-F5344CB8AC3E}">
        <p14:creationId xmlns:p14="http://schemas.microsoft.com/office/powerpoint/2010/main" val="3100569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6</a:t>
            </a:fld>
            <a:endParaRPr lang="en-US"/>
          </a:p>
        </p:txBody>
      </p:sp>
    </p:spTree>
    <p:extLst>
      <p:ext uri="{BB962C8B-B14F-4D97-AF65-F5344CB8AC3E}">
        <p14:creationId xmlns:p14="http://schemas.microsoft.com/office/powerpoint/2010/main" val="372932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7</a:t>
            </a:fld>
            <a:endParaRPr lang="en-US"/>
          </a:p>
        </p:txBody>
      </p:sp>
    </p:spTree>
    <p:extLst>
      <p:ext uri="{BB962C8B-B14F-4D97-AF65-F5344CB8AC3E}">
        <p14:creationId xmlns:p14="http://schemas.microsoft.com/office/powerpoint/2010/main" val="2904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 bit about my professional </a:t>
            </a:r>
            <a:r>
              <a:rPr lang="en-US" dirty="0" err="1"/>
              <a:t>backgournd</a:t>
            </a:r>
            <a:endParaRPr lang="en-US" dirty="0"/>
          </a:p>
          <a:p>
            <a:endParaRPr lang="en-US" dirty="0"/>
          </a:p>
          <a:p>
            <a:r>
              <a:rPr lang="en-US" dirty="0"/>
              <a:t>During my senior year, and the summer after I graduated I worked in Wayne Getz’s lab in the Environmental science policy and management depart at </a:t>
            </a:r>
            <a:r>
              <a:rPr lang="en-US" dirty="0" err="1"/>
              <a:t>berekey</a:t>
            </a:r>
            <a:r>
              <a:rPr lang="en-US" dirty="0"/>
              <a:t>.  </a:t>
            </a:r>
          </a:p>
          <a:p>
            <a:endParaRPr lang="en-US" dirty="0"/>
          </a:p>
          <a:p>
            <a:r>
              <a:rPr lang="en-US" dirty="0"/>
              <a:t>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8</a:t>
            </a:fld>
            <a:endParaRPr lang="en-US"/>
          </a:p>
        </p:txBody>
      </p:sp>
    </p:spTree>
    <p:extLst>
      <p:ext uri="{BB962C8B-B14F-4D97-AF65-F5344CB8AC3E}">
        <p14:creationId xmlns:p14="http://schemas.microsoft.com/office/powerpoint/2010/main" val="22328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senior year, and the summer after I graduated I worked in Wayne Getz’s lab.  Where I analyzed the use of memory in elephants in repeated trips </a:t>
            </a:r>
          </a:p>
        </p:txBody>
      </p:sp>
      <p:sp>
        <p:nvSpPr>
          <p:cNvPr id="4" name="Slide Number Placeholder 3"/>
          <p:cNvSpPr>
            <a:spLocks noGrp="1"/>
          </p:cNvSpPr>
          <p:nvPr>
            <p:ph type="sldNum" sz="quarter" idx="5"/>
          </p:nvPr>
        </p:nvSpPr>
        <p:spPr/>
        <p:txBody>
          <a:bodyPr/>
          <a:lstStyle/>
          <a:p>
            <a:fld id="{B5F949ED-D8AD-8041-93E2-C7D1A0E50554}" type="slidenum">
              <a:rPr lang="en-US" smtClean="0"/>
              <a:t>9</a:t>
            </a:fld>
            <a:endParaRPr lang="en-US"/>
          </a:p>
        </p:txBody>
      </p:sp>
    </p:spTree>
    <p:extLst>
      <p:ext uri="{BB962C8B-B14F-4D97-AF65-F5344CB8AC3E}">
        <p14:creationId xmlns:p14="http://schemas.microsoft.com/office/powerpoint/2010/main" val="20523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AE97728-0F36-7B42-8CEA-720C7B662798}"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6626316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89083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97187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35954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046124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68937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130394-5523-0643-A41B-6C1809EDE9EB}" type="datetimeFigureOut">
              <a:rPr lang="en-US" smtClean="0"/>
              <a:t>11/16/21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21493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30394-5523-0643-A41B-6C1809EDE9EB}" type="datetimeFigureOut">
              <a:rPr lang="en-US" smtClean="0"/>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10415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30394-5523-0643-A41B-6C1809EDE9EB}" type="datetimeFigureOut">
              <a:rPr lang="en-US" smtClean="0"/>
              <a:t>11/16/21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E97728-0F36-7B42-8CEA-720C7B662798}" type="slidenum">
              <a:rPr lang="en-US" smtClean="0"/>
              <a:t>‹#›</a:t>
            </a:fld>
            <a:endParaRPr lang="en-US"/>
          </a:p>
        </p:txBody>
      </p:sp>
    </p:spTree>
    <p:extLst>
      <p:ext uri="{BB962C8B-B14F-4D97-AF65-F5344CB8AC3E}">
        <p14:creationId xmlns:p14="http://schemas.microsoft.com/office/powerpoint/2010/main" val="292905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7912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C130394-5523-0643-A41B-6C1809EDE9EB}" type="datetimeFigureOut">
              <a:rPr lang="en-US" smtClean="0"/>
              <a:t>11/16/21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AE97728-0F36-7B42-8CEA-720C7B662798}"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32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C130394-5523-0643-A41B-6C1809EDE9EB}" type="datetimeFigureOut">
              <a:rPr lang="en-US" smtClean="0"/>
              <a:t>11/16/21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AE97728-0F36-7B42-8CEA-720C7B662798}"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073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0A24-2293-9947-8194-841A16F76ED7}"/>
              </a:ext>
            </a:extLst>
          </p:cNvPr>
          <p:cNvSpPr>
            <a:spLocks noGrp="1"/>
          </p:cNvSpPr>
          <p:nvPr>
            <p:ph type="ctrTitle"/>
          </p:nvPr>
        </p:nvSpPr>
        <p:spPr/>
        <p:txBody>
          <a:bodyPr>
            <a:noAutofit/>
          </a:bodyPr>
          <a:lstStyle/>
          <a:p>
            <a:r>
              <a:rPr lang="en-US" sz="5400" dirty="0"/>
              <a:t>NREL Geospatial Research Scientist Interview</a:t>
            </a:r>
          </a:p>
        </p:txBody>
      </p:sp>
      <p:sp>
        <p:nvSpPr>
          <p:cNvPr id="3" name="Subtitle 2">
            <a:extLst>
              <a:ext uri="{FF2B5EF4-FFF2-40B4-BE49-F238E27FC236}">
                <a16:creationId xmlns:a16="http://schemas.microsoft.com/office/drawing/2014/main" id="{8BC81007-1647-374C-A58D-220FBE7FADB5}"/>
              </a:ext>
            </a:extLst>
          </p:cNvPr>
          <p:cNvSpPr>
            <a:spLocks noGrp="1"/>
          </p:cNvSpPr>
          <p:nvPr>
            <p:ph type="subTitle" idx="1"/>
          </p:nvPr>
        </p:nvSpPr>
        <p:spPr/>
        <p:txBody>
          <a:bodyPr>
            <a:normAutofit/>
          </a:bodyPr>
          <a:lstStyle/>
          <a:p>
            <a:r>
              <a:rPr lang="en-US" sz="4800" dirty="0"/>
              <a:t>Gabe Zuckerman</a:t>
            </a:r>
          </a:p>
        </p:txBody>
      </p:sp>
    </p:spTree>
    <p:extLst>
      <p:ext uri="{BB962C8B-B14F-4D97-AF65-F5344CB8AC3E}">
        <p14:creationId xmlns:p14="http://schemas.microsoft.com/office/powerpoint/2010/main" val="17450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1320705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a:t>
            </a:r>
          </a:p>
          <a:p>
            <a:r>
              <a:rPr lang="en-US" sz="2800" dirty="0"/>
              <a:t>Middleton lab </a:t>
            </a:r>
          </a:p>
        </p:txBody>
      </p:sp>
      <p:pic>
        <p:nvPicPr>
          <p:cNvPr id="5" name="Picture 4">
            <a:extLst>
              <a:ext uri="{FF2B5EF4-FFF2-40B4-BE49-F238E27FC236}">
                <a16:creationId xmlns:a16="http://schemas.microsoft.com/office/drawing/2014/main" id="{855C7A77-573A-D040-B01B-D6097B4C7F2A}"/>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6" name="Picture 5">
            <a:extLst>
              <a:ext uri="{FF2B5EF4-FFF2-40B4-BE49-F238E27FC236}">
                <a16:creationId xmlns:a16="http://schemas.microsoft.com/office/drawing/2014/main" id="{EDFA16EE-7DCE-7D4A-839E-EAABDFD042CD}"/>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7" name="Picture 6">
            <a:extLst>
              <a:ext uri="{FF2B5EF4-FFF2-40B4-BE49-F238E27FC236}">
                <a16:creationId xmlns:a16="http://schemas.microsoft.com/office/drawing/2014/main" id="{EDAE2883-E7C7-4047-BDDD-1397EEB667D1}"/>
              </a:ext>
            </a:extLst>
          </p:cNvPr>
          <p:cNvPicPr>
            <a:picLocks noChangeAspect="1"/>
          </p:cNvPicPr>
          <p:nvPr/>
        </p:nvPicPr>
        <p:blipFill>
          <a:blip r:embed="rId5"/>
          <a:stretch>
            <a:fillRect/>
          </a:stretch>
        </p:blipFill>
        <p:spPr>
          <a:xfrm>
            <a:off x="6172200" y="359229"/>
            <a:ext cx="5133034" cy="6014357"/>
          </a:xfrm>
          <a:prstGeom prst="rect">
            <a:avLst/>
          </a:prstGeom>
        </p:spPr>
      </p:pic>
    </p:spTree>
    <p:extLst>
      <p:ext uri="{BB962C8B-B14F-4D97-AF65-F5344CB8AC3E}">
        <p14:creationId xmlns:p14="http://schemas.microsoft.com/office/powerpoint/2010/main" val="40254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Overview</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r>
              <a:rPr lang="en-US" dirty="0"/>
              <a:t>Use WTK data to examine wind speed variability</a:t>
            </a:r>
          </a:p>
          <a:p>
            <a:r>
              <a:rPr lang="en-US" dirty="0"/>
              <a:t>Focusing on diurnal and monthly temporal scales</a:t>
            </a:r>
          </a:p>
          <a:p>
            <a:r>
              <a:rPr lang="en-US" dirty="0"/>
              <a:t>Pilot the analysis on a single location, but write the code so that it could be scaled up</a:t>
            </a:r>
          </a:p>
        </p:txBody>
      </p:sp>
    </p:spTree>
    <p:extLst>
      <p:ext uri="{BB962C8B-B14F-4D97-AF65-F5344CB8AC3E}">
        <p14:creationId xmlns:p14="http://schemas.microsoft.com/office/powerpoint/2010/main" val="354801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p:txBody>
      </p:sp>
    </p:spTree>
    <p:extLst>
      <p:ext uri="{BB962C8B-B14F-4D97-AF65-F5344CB8AC3E}">
        <p14:creationId xmlns:p14="http://schemas.microsoft.com/office/powerpoint/2010/main" val="1859777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p:txBody>
      </p:sp>
    </p:spTree>
    <p:extLst>
      <p:ext uri="{BB962C8B-B14F-4D97-AF65-F5344CB8AC3E}">
        <p14:creationId xmlns:p14="http://schemas.microsoft.com/office/powerpoint/2010/main" val="327201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p:txBody>
      </p:sp>
    </p:spTree>
    <p:extLst>
      <p:ext uri="{BB962C8B-B14F-4D97-AF65-F5344CB8AC3E}">
        <p14:creationId xmlns:p14="http://schemas.microsoft.com/office/powerpoint/2010/main" val="304401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3" name="Content Placeholder 2">
            <a:extLst>
              <a:ext uri="{FF2B5EF4-FFF2-40B4-BE49-F238E27FC236}">
                <a16:creationId xmlns:a16="http://schemas.microsoft.com/office/drawing/2014/main" id="{13CBB457-1D82-DC4D-9951-FBC03C3C503F}"/>
              </a:ext>
            </a:extLst>
          </p:cNvPr>
          <p:cNvSpPr>
            <a:spLocks noGrp="1"/>
          </p:cNvSpPr>
          <p:nvPr>
            <p:ph idx="1"/>
          </p:nvPr>
        </p:nvSpPr>
        <p:spPr/>
        <p:txBody>
          <a:bodyPr/>
          <a:lstStyle/>
          <a:p>
            <a:pPr marL="457200" indent="-457200">
              <a:buFont typeface="+mj-lt"/>
              <a:buAutoNum type="arabicPeriod"/>
            </a:pPr>
            <a:r>
              <a:rPr lang="en-US" dirty="0"/>
              <a:t>Familiarize myself with the data</a:t>
            </a:r>
          </a:p>
          <a:p>
            <a:pPr marL="457200" indent="-457200">
              <a:buFont typeface="+mj-lt"/>
              <a:buAutoNum type="arabicPeriod"/>
            </a:pPr>
            <a:r>
              <a:rPr lang="en-US" dirty="0"/>
              <a:t>Lit review to understand variability metrics</a:t>
            </a:r>
          </a:p>
          <a:p>
            <a:pPr marL="457200" indent="-457200">
              <a:buFont typeface="+mj-lt"/>
              <a:buAutoNum type="arabicPeriod"/>
            </a:pPr>
            <a:r>
              <a:rPr lang="en-US" dirty="0"/>
              <a:t>Exploratory analysis</a:t>
            </a:r>
          </a:p>
          <a:p>
            <a:pPr marL="457200" indent="-457200">
              <a:buFont typeface="+mj-lt"/>
              <a:buAutoNum type="arabicPeriod"/>
            </a:pPr>
            <a:r>
              <a:rPr lang="en-US" dirty="0"/>
              <a:t>Functionalize code</a:t>
            </a:r>
          </a:p>
        </p:txBody>
      </p:sp>
    </p:spTree>
    <p:extLst>
      <p:ext uri="{BB962C8B-B14F-4D97-AF65-F5344CB8AC3E}">
        <p14:creationId xmlns:p14="http://schemas.microsoft.com/office/powerpoint/2010/main" val="225890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pic>
        <p:nvPicPr>
          <p:cNvPr id="7" name="Content Placeholder 6">
            <a:extLst>
              <a:ext uri="{FF2B5EF4-FFF2-40B4-BE49-F238E27FC236}">
                <a16:creationId xmlns:a16="http://schemas.microsoft.com/office/drawing/2014/main" id="{36ACC5D1-4D6E-F944-A6DA-3B0542AA574C}"/>
              </a:ext>
            </a:extLst>
          </p:cNvPr>
          <p:cNvPicPr>
            <a:picLocks noGrp="1" noChangeAspect="1"/>
          </p:cNvPicPr>
          <p:nvPr>
            <p:ph idx="1"/>
          </p:nvPr>
        </p:nvPicPr>
        <p:blipFill>
          <a:blip r:embed="rId3"/>
          <a:stretch>
            <a:fillRect/>
          </a:stretch>
        </p:blipFill>
        <p:spPr>
          <a:xfrm>
            <a:off x="1371600" y="2171700"/>
            <a:ext cx="4856804" cy="3581400"/>
          </a:xfrm>
        </p:spPr>
      </p:pic>
      <p:sp>
        <p:nvSpPr>
          <p:cNvPr id="5" name="TextBox 4">
            <a:extLst>
              <a:ext uri="{FF2B5EF4-FFF2-40B4-BE49-F238E27FC236}">
                <a16:creationId xmlns:a16="http://schemas.microsoft.com/office/drawing/2014/main" id="{A36CEDA6-3EE9-1040-A2A3-5756A1D4D22B}"/>
              </a:ext>
            </a:extLst>
          </p:cNvPr>
          <p:cNvSpPr txBox="1"/>
          <p:nvPr/>
        </p:nvSpPr>
        <p:spPr>
          <a:xfrm>
            <a:off x="7021286" y="1525369"/>
            <a:ext cx="3951514" cy="646331"/>
          </a:xfrm>
          <a:prstGeom prst="rect">
            <a:avLst/>
          </a:prstGeom>
          <a:noFill/>
        </p:spPr>
        <p:txBody>
          <a:bodyPr wrap="square" rtlCol="0">
            <a:spAutoFit/>
          </a:bodyPr>
          <a:lstStyle/>
          <a:p>
            <a:r>
              <a:rPr lang="en-US" dirty="0"/>
              <a:t>1. Familiarize myself with the data</a:t>
            </a:r>
          </a:p>
          <a:p>
            <a:endParaRPr lang="en-US" dirty="0"/>
          </a:p>
        </p:txBody>
      </p:sp>
    </p:spTree>
    <p:extLst>
      <p:ext uri="{BB962C8B-B14F-4D97-AF65-F5344CB8AC3E}">
        <p14:creationId xmlns:p14="http://schemas.microsoft.com/office/powerpoint/2010/main" val="258429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6400801" y="1525369"/>
            <a:ext cx="4572000" cy="923330"/>
          </a:xfrm>
          <a:prstGeom prst="rect">
            <a:avLst/>
          </a:prstGeom>
          <a:noFill/>
        </p:spPr>
        <p:txBody>
          <a:bodyPr wrap="square" rtlCol="0">
            <a:spAutoFit/>
          </a:bodyPr>
          <a:lstStyle/>
          <a:p>
            <a:r>
              <a:rPr lang="en-US" dirty="0"/>
              <a:t>2. Lit review to understand variability metrics</a:t>
            </a:r>
          </a:p>
          <a:p>
            <a:endParaRPr lang="en-US" dirty="0"/>
          </a:p>
          <a:p>
            <a:endParaRPr lang="en-US" dirty="0"/>
          </a:p>
        </p:txBody>
      </p:sp>
      <p:pic>
        <p:nvPicPr>
          <p:cNvPr id="6" name="Picture 5">
            <a:extLst>
              <a:ext uri="{FF2B5EF4-FFF2-40B4-BE49-F238E27FC236}">
                <a16:creationId xmlns:a16="http://schemas.microsoft.com/office/drawing/2014/main" id="{25365D0F-D74A-9A44-AA54-60A64057EF4F}"/>
              </a:ext>
            </a:extLst>
          </p:cNvPr>
          <p:cNvPicPr>
            <a:picLocks noChangeAspect="1"/>
          </p:cNvPicPr>
          <p:nvPr/>
        </p:nvPicPr>
        <p:blipFill>
          <a:blip r:embed="rId3"/>
          <a:stretch>
            <a:fillRect/>
          </a:stretch>
        </p:blipFill>
        <p:spPr>
          <a:xfrm>
            <a:off x="1781590" y="2896448"/>
            <a:ext cx="6577509" cy="2360503"/>
          </a:xfrm>
          <a:prstGeom prst="rect">
            <a:avLst/>
          </a:prstGeom>
        </p:spPr>
      </p:pic>
      <p:sp>
        <p:nvSpPr>
          <p:cNvPr id="4" name="Content Placeholder 3">
            <a:extLst>
              <a:ext uri="{FF2B5EF4-FFF2-40B4-BE49-F238E27FC236}">
                <a16:creationId xmlns:a16="http://schemas.microsoft.com/office/drawing/2014/main" id="{9A3ACCC4-B28C-CF46-9922-B0D1F28A199E}"/>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83102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Exploratory analysis</a:t>
            </a:r>
          </a:p>
          <a:p>
            <a:endParaRPr lang="en-US" dirty="0"/>
          </a:p>
          <a:p>
            <a:endParaRPr lang="en-US" dirty="0"/>
          </a:p>
        </p:txBody>
      </p:sp>
      <p:pic>
        <p:nvPicPr>
          <p:cNvPr id="7" name="Content Placeholder 6">
            <a:extLst>
              <a:ext uri="{FF2B5EF4-FFF2-40B4-BE49-F238E27FC236}">
                <a16:creationId xmlns:a16="http://schemas.microsoft.com/office/drawing/2014/main" id="{45AD7BC9-C8AB-AA4A-A5AB-E4B3AD8F082E}"/>
              </a:ext>
            </a:extLst>
          </p:cNvPr>
          <p:cNvPicPr>
            <a:picLocks noGrp="1" noChangeAspect="1"/>
          </p:cNvPicPr>
          <p:nvPr>
            <p:ph idx="1"/>
          </p:nvPr>
        </p:nvPicPr>
        <p:blipFill>
          <a:blip r:embed="rId3"/>
          <a:stretch>
            <a:fillRect/>
          </a:stretch>
        </p:blipFill>
        <p:spPr>
          <a:xfrm>
            <a:off x="1525776" y="3353332"/>
            <a:ext cx="5141724" cy="3384871"/>
          </a:xfrm>
        </p:spPr>
      </p:pic>
      <p:pic>
        <p:nvPicPr>
          <p:cNvPr id="9" name="Picture 8">
            <a:extLst>
              <a:ext uri="{FF2B5EF4-FFF2-40B4-BE49-F238E27FC236}">
                <a16:creationId xmlns:a16="http://schemas.microsoft.com/office/drawing/2014/main" id="{28AC5F77-C941-D24A-AD8C-DC7BFC2A8521}"/>
              </a:ext>
            </a:extLst>
          </p:cNvPr>
          <p:cNvPicPr>
            <a:picLocks noChangeAspect="1"/>
          </p:cNvPicPr>
          <p:nvPr/>
        </p:nvPicPr>
        <p:blipFill>
          <a:blip r:embed="rId4"/>
          <a:stretch>
            <a:fillRect/>
          </a:stretch>
        </p:blipFill>
        <p:spPr>
          <a:xfrm>
            <a:off x="6362700" y="2645815"/>
            <a:ext cx="5067300" cy="3213100"/>
          </a:xfrm>
          <a:prstGeom prst="rect">
            <a:avLst/>
          </a:prstGeom>
        </p:spPr>
      </p:pic>
    </p:spTree>
    <p:extLst>
      <p:ext uri="{BB962C8B-B14F-4D97-AF65-F5344CB8AC3E}">
        <p14:creationId xmlns:p14="http://schemas.microsoft.com/office/powerpoint/2010/main" val="2998851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sp>
        <p:nvSpPr>
          <p:cNvPr id="8" name="Content Placeholder 7">
            <a:extLst>
              <a:ext uri="{FF2B5EF4-FFF2-40B4-BE49-F238E27FC236}">
                <a16:creationId xmlns:a16="http://schemas.microsoft.com/office/drawing/2014/main" id="{3FAA5BFF-D449-4842-A87B-28FEE9204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11486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spTree>
    <p:extLst>
      <p:ext uri="{BB962C8B-B14F-4D97-AF65-F5344CB8AC3E}">
        <p14:creationId xmlns:p14="http://schemas.microsoft.com/office/powerpoint/2010/main" val="2485489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Process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4. Functionalize code</a:t>
            </a:r>
          </a:p>
          <a:p>
            <a:endParaRPr lang="en-US" dirty="0"/>
          </a:p>
          <a:p>
            <a:endParaRPr lang="en-US" dirty="0"/>
          </a:p>
        </p:txBody>
      </p:sp>
      <p:pic>
        <p:nvPicPr>
          <p:cNvPr id="13" name="Content Placeholder 12">
            <a:extLst>
              <a:ext uri="{FF2B5EF4-FFF2-40B4-BE49-F238E27FC236}">
                <a16:creationId xmlns:a16="http://schemas.microsoft.com/office/drawing/2014/main" id="{321BDC41-947B-C445-AD6B-3BB59419EDA9}"/>
              </a:ext>
            </a:extLst>
          </p:cNvPr>
          <p:cNvPicPr>
            <a:picLocks noGrp="1" noChangeAspect="1"/>
          </p:cNvPicPr>
          <p:nvPr>
            <p:ph idx="1"/>
          </p:nvPr>
        </p:nvPicPr>
        <p:blipFill>
          <a:blip r:embed="rId3"/>
          <a:stretch>
            <a:fillRect/>
          </a:stretch>
        </p:blipFill>
        <p:spPr>
          <a:xfrm>
            <a:off x="1159328" y="2514014"/>
            <a:ext cx="6084651" cy="1212207"/>
          </a:xfrm>
        </p:spPr>
      </p:pic>
      <p:pic>
        <p:nvPicPr>
          <p:cNvPr id="6" name="Picture 5">
            <a:extLst>
              <a:ext uri="{FF2B5EF4-FFF2-40B4-BE49-F238E27FC236}">
                <a16:creationId xmlns:a16="http://schemas.microsoft.com/office/drawing/2014/main" id="{4B2CBD50-46D7-594A-90FB-474049F68749}"/>
              </a:ext>
            </a:extLst>
          </p:cNvPr>
          <p:cNvPicPr>
            <a:picLocks noChangeAspect="1"/>
          </p:cNvPicPr>
          <p:nvPr/>
        </p:nvPicPr>
        <p:blipFill>
          <a:blip r:embed="rId4"/>
          <a:stretch>
            <a:fillRect/>
          </a:stretch>
        </p:blipFill>
        <p:spPr>
          <a:xfrm>
            <a:off x="3902064" y="2911088"/>
            <a:ext cx="6683829" cy="2996428"/>
          </a:xfrm>
          <a:prstGeom prst="rect">
            <a:avLst/>
          </a:prstGeom>
        </p:spPr>
      </p:pic>
    </p:spTree>
    <p:extLst>
      <p:ext uri="{BB962C8B-B14F-4D97-AF65-F5344CB8AC3E}">
        <p14:creationId xmlns:p14="http://schemas.microsoft.com/office/powerpoint/2010/main" val="3544443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spTree>
    <p:extLst>
      <p:ext uri="{BB962C8B-B14F-4D97-AF65-F5344CB8AC3E}">
        <p14:creationId xmlns:p14="http://schemas.microsoft.com/office/powerpoint/2010/main" val="2840188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95CB932A-C3D1-0B47-B36A-A2C7B73137D1}"/>
              </a:ext>
            </a:extLst>
          </p:cNvPr>
          <p:cNvPicPr>
            <a:picLocks noGrp="1" noChangeAspect="1"/>
          </p:cNvPicPr>
          <p:nvPr>
            <p:ph idx="1"/>
          </p:nvPr>
        </p:nvPicPr>
        <p:blipFill>
          <a:blip r:embed="rId3"/>
          <a:stretch>
            <a:fillRect/>
          </a:stretch>
        </p:blipFill>
        <p:spPr>
          <a:xfrm>
            <a:off x="1371600" y="2334400"/>
            <a:ext cx="5531545" cy="3581400"/>
          </a:xfrm>
        </p:spPr>
      </p:pic>
      <p:pic>
        <p:nvPicPr>
          <p:cNvPr id="15" name="Picture 14">
            <a:extLst>
              <a:ext uri="{FF2B5EF4-FFF2-40B4-BE49-F238E27FC236}">
                <a16:creationId xmlns:a16="http://schemas.microsoft.com/office/drawing/2014/main" id="{20289EBF-5657-434C-BF62-F661F81720D3}"/>
              </a:ext>
            </a:extLst>
          </p:cNvPr>
          <p:cNvPicPr>
            <a:picLocks noChangeAspect="1"/>
          </p:cNvPicPr>
          <p:nvPr/>
        </p:nvPicPr>
        <p:blipFill>
          <a:blip r:embed="rId4"/>
          <a:stretch>
            <a:fillRect/>
          </a:stretch>
        </p:blipFill>
        <p:spPr>
          <a:xfrm>
            <a:off x="6530733" y="3429000"/>
            <a:ext cx="5168900" cy="3035300"/>
          </a:xfrm>
          <a:prstGeom prst="rect">
            <a:avLst/>
          </a:prstGeom>
        </p:spPr>
      </p:pic>
    </p:spTree>
    <p:extLst>
      <p:ext uri="{BB962C8B-B14F-4D97-AF65-F5344CB8AC3E}">
        <p14:creationId xmlns:p14="http://schemas.microsoft.com/office/powerpoint/2010/main" val="155669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1082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0" name="Picture 9">
            <a:extLst>
              <a:ext uri="{FF2B5EF4-FFF2-40B4-BE49-F238E27FC236}">
                <a16:creationId xmlns:a16="http://schemas.microsoft.com/office/drawing/2014/main" id="{46922C17-A317-7F4F-952C-60024CBF4FA3}"/>
              </a:ext>
            </a:extLst>
          </p:cNvPr>
          <p:cNvPicPr>
            <a:picLocks noChangeAspect="1"/>
          </p:cNvPicPr>
          <p:nvPr/>
        </p:nvPicPr>
        <p:blipFill>
          <a:blip r:embed="rId3"/>
          <a:stretch>
            <a:fillRect/>
          </a:stretch>
        </p:blipFill>
        <p:spPr>
          <a:xfrm>
            <a:off x="1936770" y="2171700"/>
            <a:ext cx="2449455" cy="3581400"/>
          </a:xfrm>
          <a:prstGeom prst="rect">
            <a:avLst/>
          </a:prstGeom>
        </p:spPr>
      </p:pic>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4"/>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580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sp>
        <p:nvSpPr>
          <p:cNvPr id="4" name="Content Placeholder 3">
            <a:extLst>
              <a:ext uri="{FF2B5EF4-FFF2-40B4-BE49-F238E27FC236}">
                <a16:creationId xmlns:a16="http://schemas.microsoft.com/office/drawing/2014/main" id="{32E29899-86CD-E345-8CF4-AD5F4C2E78FC}"/>
              </a:ext>
            </a:extLst>
          </p:cNvPr>
          <p:cNvSpPr>
            <a:spLocks noGrp="1"/>
          </p:cNvSpPr>
          <p:nvPr>
            <p:ph idx="1"/>
          </p:nvPr>
        </p:nvSpPr>
        <p:spPr/>
        <p:txBody>
          <a:bodyPr/>
          <a:lstStyle/>
          <a:p>
            <a:endParaRPr lang="en-US" dirty="0"/>
          </a:p>
        </p:txBody>
      </p:sp>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Tree>
    <p:extLst>
      <p:ext uri="{BB962C8B-B14F-4D97-AF65-F5344CB8AC3E}">
        <p14:creationId xmlns:p14="http://schemas.microsoft.com/office/powerpoint/2010/main" val="98100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12" name="Picture 11">
            <a:extLst>
              <a:ext uri="{FF2B5EF4-FFF2-40B4-BE49-F238E27FC236}">
                <a16:creationId xmlns:a16="http://schemas.microsoft.com/office/drawing/2014/main" id="{5852CF08-9885-D045-B33F-D8BCC31EB377}"/>
              </a:ext>
            </a:extLst>
          </p:cNvPr>
          <p:cNvPicPr>
            <a:picLocks noChangeAspect="1"/>
          </p:cNvPicPr>
          <p:nvPr/>
        </p:nvPicPr>
        <p:blipFill>
          <a:blip r:embed="rId3"/>
          <a:stretch>
            <a:fillRect/>
          </a:stretch>
        </p:blipFill>
        <p:spPr>
          <a:xfrm>
            <a:off x="5757825" y="990600"/>
            <a:ext cx="2863659" cy="5615291"/>
          </a:xfrm>
          <a:prstGeom prst="rect">
            <a:avLst/>
          </a:prstGeom>
        </p:spPr>
      </p:pic>
      <p:pic>
        <p:nvPicPr>
          <p:cNvPr id="7" name="Content Placeholder 7">
            <a:extLst>
              <a:ext uri="{FF2B5EF4-FFF2-40B4-BE49-F238E27FC236}">
                <a16:creationId xmlns:a16="http://schemas.microsoft.com/office/drawing/2014/main" id="{1BB973A1-0C34-4143-BA28-3B264D17AB8D}"/>
              </a:ext>
            </a:extLst>
          </p:cNvPr>
          <p:cNvPicPr>
            <a:picLocks noChangeAspect="1"/>
          </p:cNvPicPr>
          <p:nvPr/>
        </p:nvPicPr>
        <p:blipFill>
          <a:blip r:embed="rId4"/>
          <a:stretch>
            <a:fillRect/>
          </a:stretch>
        </p:blipFill>
        <p:spPr>
          <a:xfrm>
            <a:off x="800100" y="2448699"/>
            <a:ext cx="4712795" cy="3051300"/>
          </a:xfrm>
          <a:prstGeom prst="rect">
            <a:avLst/>
          </a:prstGeom>
        </p:spPr>
      </p:pic>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4987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sp>
        <p:nvSpPr>
          <p:cNvPr id="9" name="Content Placeholder 8">
            <a:extLst>
              <a:ext uri="{FF2B5EF4-FFF2-40B4-BE49-F238E27FC236}">
                <a16:creationId xmlns:a16="http://schemas.microsoft.com/office/drawing/2014/main" id="{1F17A467-7347-E149-9154-5129C58D179E}"/>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DCFE5489-49F8-C941-925A-0CD7CB44D569}"/>
              </a:ext>
            </a:extLst>
          </p:cNvPr>
          <p:cNvPicPr>
            <a:picLocks noChangeAspect="1"/>
          </p:cNvPicPr>
          <p:nvPr/>
        </p:nvPicPr>
        <p:blipFill>
          <a:blip r:embed="rId3"/>
          <a:stretch>
            <a:fillRect/>
          </a:stretch>
        </p:blipFill>
        <p:spPr>
          <a:xfrm>
            <a:off x="3467100" y="2286000"/>
            <a:ext cx="5257800" cy="3352800"/>
          </a:xfrm>
          <a:prstGeom prst="rect">
            <a:avLst/>
          </a:prstGeom>
        </p:spPr>
      </p:pic>
    </p:spTree>
    <p:extLst>
      <p:ext uri="{BB962C8B-B14F-4D97-AF65-F5344CB8AC3E}">
        <p14:creationId xmlns:p14="http://schemas.microsoft.com/office/powerpoint/2010/main" val="139869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1. Monthly variation</a:t>
            </a:r>
          </a:p>
          <a:p>
            <a:endParaRPr lang="en-US" dirty="0"/>
          </a:p>
          <a:p>
            <a:endParaRPr lang="en-US" dirty="0"/>
          </a:p>
        </p:txBody>
      </p:sp>
      <p:pic>
        <p:nvPicPr>
          <p:cNvPr id="8" name="Content Placeholder 7">
            <a:extLst>
              <a:ext uri="{FF2B5EF4-FFF2-40B4-BE49-F238E27FC236}">
                <a16:creationId xmlns:a16="http://schemas.microsoft.com/office/drawing/2014/main" id="{EFE0AC15-9527-4E4D-973C-EC2BF1125ACA}"/>
              </a:ext>
            </a:extLst>
          </p:cNvPr>
          <p:cNvPicPr>
            <a:picLocks noGrp="1" noChangeAspect="1"/>
          </p:cNvPicPr>
          <p:nvPr>
            <p:ph idx="1"/>
          </p:nvPr>
        </p:nvPicPr>
        <p:blipFill>
          <a:blip r:embed="rId3"/>
          <a:stretch>
            <a:fillRect/>
          </a:stretch>
        </p:blipFill>
        <p:spPr>
          <a:xfrm>
            <a:off x="3638550" y="2368550"/>
            <a:ext cx="5067300" cy="3416300"/>
          </a:xfrm>
        </p:spPr>
      </p:pic>
    </p:spTree>
    <p:extLst>
      <p:ext uri="{BB962C8B-B14F-4D97-AF65-F5344CB8AC3E}">
        <p14:creationId xmlns:p14="http://schemas.microsoft.com/office/powerpoint/2010/main" val="730186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4" name="Picture 3">
            <a:extLst>
              <a:ext uri="{FF2B5EF4-FFF2-40B4-BE49-F238E27FC236}">
                <a16:creationId xmlns:a16="http://schemas.microsoft.com/office/drawing/2014/main" id="{FBE1C644-1EC9-D84F-8031-ECB2BA492A09}"/>
              </a:ext>
            </a:extLst>
          </p:cNvPr>
          <p:cNvPicPr>
            <a:picLocks noChangeAspect="1"/>
          </p:cNvPicPr>
          <p:nvPr/>
        </p:nvPicPr>
        <p:blipFill>
          <a:blip r:embed="rId3"/>
          <a:stretch>
            <a:fillRect/>
          </a:stretch>
        </p:blipFill>
        <p:spPr>
          <a:xfrm>
            <a:off x="1626508" y="2334986"/>
            <a:ext cx="3898900" cy="914400"/>
          </a:xfrm>
          <a:prstGeom prst="rect">
            <a:avLst/>
          </a:prstGeom>
        </p:spPr>
      </p:pic>
      <p:sp>
        <p:nvSpPr>
          <p:cNvPr id="6" name="Content Placeholder 5">
            <a:extLst>
              <a:ext uri="{FF2B5EF4-FFF2-40B4-BE49-F238E27FC236}">
                <a16:creationId xmlns:a16="http://schemas.microsoft.com/office/drawing/2014/main" id="{7FA56F7C-3A55-9944-8E7B-C2EA73FE39A8}"/>
              </a:ext>
            </a:extLst>
          </p:cNvPr>
          <p:cNvSpPr>
            <a:spLocks noGrp="1"/>
          </p:cNvSpPr>
          <p:nvPr>
            <p:ph idx="1"/>
          </p:nvPr>
        </p:nvSpPr>
        <p:spPr>
          <a:xfrm>
            <a:off x="2590800" y="7511143"/>
            <a:ext cx="9601200" cy="3581400"/>
          </a:xfrm>
        </p:spPr>
        <p:txBody>
          <a:bodyPr/>
          <a:lstStyle/>
          <a:p>
            <a:pPr marL="0" indent="0">
              <a:buNone/>
            </a:pPr>
            <a:endParaRPr lang="en-US" dirty="0"/>
          </a:p>
        </p:txBody>
      </p:sp>
    </p:spTree>
    <p:extLst>
      <p:ext uri="{BB962C8B-B14F-4D97-AF65-F5344CB8AC3E}">
        <p14:creationId xmlns:p14="http://schemas.microsoft.com/office/powerpoint/2010/main" val="5313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sp>
        <p:nvSpPr>
          <p:cNvPr id="10" name="Content Placeholder 9">
            <a:extLst>
              <a:ext uri="{FF2B5EF4-FFF2-40B4-BE49-F238E27FC236}">
                <a16:creationId xmlns:a16="http://schemas.microsoft.com/office/drawing/2014/main" id="{DCD9D246-4963-604B-9921-FB63676947E4}"/>
              </a:ext>
            </a:extLst>
          </p:cNvPr>
          <p:cNvSpPr>
            <a:spLocks noGrp="1"/>
          </p:cNvSpPr>
          <p:nvPr>
            <p:ph idx="1"/>
          </p:nvPr>
        </p:nvSpPr>
        <p:spPr/>
        <p:txBody>
          <a:bodyPr/>
          <a:lstStyle/>
          <a:p>
            <a:endParaRPr lang="en-US" dirty="0"/>
          </a:p>
        </p:txBody>
      </p:sp>
      <p:pic>
        <p:nvPicPr>
          <p:cNvPr id="11" name="Content Placeholder 11">
            <a:extLst>
              <a:ext uri="{FF2B5EF4-FFF2-40B4-BE49-F238E27FC236}">
                <a16:creationId xmlns:a16="http://schemas.microsoft.com/office/drawing/2014/main" id="{E109216C-B4CE-FB41-B50C-31498457C51D}"/>
              </a:ext>
            </a:extLst>
          </p:cNvPr>
          <p:cNvPicPr>
            <a:picLocks noChangeAspect="1"/>
          </p:cNvPicPr>
          <p:nvPr/>
        </p:nvPicPr>
        <p:blipFill>
          <a:blip r:embed="rId3"/>
          <a:stretch>
            <a:fillRect/>
          </a:stretch>
        </p:blipFill>
        <p:spPr>
          <a:xfrm>
            <a:off x="1371600" y="2171700"/>
            <a:ext cx="4301223" cy="2592753"/>
          </a:xfrm>
          <a:prstGeom prst="rect">
            <a:avLst/>
          </a:prstGeom>
        </p:spPr>
      </p:pic>
    </p:spTree>
    <p:extLst>
      <p:ext uri="{BB962C8B-B14F-4D97-AF65-F5344CB8AC3E}">
        <p14:creationId xmlns:p14="http://schemas.microsoft.com/office/powerpoint/2010/main" val="195370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7" name="Picture 6">
            <a:extLst>
              <a:ext uri="{FF2B5EF4-FFF2-40B4-BE49-F238E27FC236}">
                <a16:creationId xmlns:a16="http://schemas.microsoft.com/office/drawing/2014/main" id="{710EEF59-627C-1F4C-BFCA-DC65E1A0D9E5}"/>
              </a:ext>
            </a:extLst>
          </p:cNvPr>
          <p:cNvPicPr>
            <a:picLocks noChangeAspect="1"/>
          </p:cNvPicPr>
          <p:nvPr/>
        </p:nvPicPr>
        <p:blipFill>
          <a:blip r:embed="rId3"/>
          <a:stretch>
            <a:fillRect/>
          </a:stretch>
        </p:blipFill>
        <p:spPr>
          <a:xfrm>
            <a:off x="5842000" y="2171700"/>
            <a:ext cx="5130800" cy="3136900"/>
          </a:xfrm>
          <a:prstGeom prst="rect">
            <a:avLst/>
          </a:prstGeom>
        </p:spPr>
      </p:pic>
      <p:pic>
        <p:nvPicPr>
          <p:cNvPr id="12" name="Content Placeholder 11">
            <a:extLst>
              <a:ext uri="{FF2B5EF4-FFF2-40B4-BE49-F238E27FC236}">
                <a16:creationId xmlns:a16="http://schemas.microsoft.com/office/drawing/2014/main" id="{82105B09-9552-9F49-97C3-66E897E0DE5C}"/>
              </a:ext>
            </a:extLst>
          </p:cNvPr>
          <p:cNvPicPr>
            <a:picLocks noGrp="1" noChangeAspect="1"/>
          </p:cNvPicPr>
          <p:nvPr>
            <p:ph idx="1"/>
          </p:nvPr>
        </p:nvPicPr>
        <p:blipFill>
          <a:blip r:embed="rId4"/>
          <a:stretch>
            <a:fillRect/>
          </a:stretch>
        </p:blipFill>
        <p:spPr>
          <a:xfrm>
            <a:off x="1219200" y="2171700"/>
            <a:ext cx="4301223" cy="2592753"/>
          </a:xfrm>
        </p:spPr>
      </p:pic>
    </p:spTree>
    <p:extLst>
      <p:ext uri="{BB962C8B-B14F-4D97-AF65-F5344CB8AC3E}">
        <p14:creationId xmlns:p14="http://schemas.microsoft.com/office/powerpoint/2010/main" val="419360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spTree>
    <p:extLst>
      <p:ext uri="{BB962C8B-B14F-4D97-AF65-F5344CB8AC3E}">
        <p14:creationId xmlns:p14="http://schemas.microsoft.com/office/powerpoint/2010/main" val="385700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Tree>
    <p:extLst>
      <p:ext uri="{BB962C8B-B14F-4D97-AF65-F5344CB8AC3E}">
        <p14:creationId xmlns:p14="http://schemas.microsoft.com/office/powerpoint/2010/main" val="669739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2. Diurnal variation</a:t>
            </a:r>
          </a:p>
          <a:p>
            <a:endParaRPr lang="en-US" dirty="0"/>
          </a:p>
          <a:p>
            <a:endParaRPr lang="en-US" dirty="0"/>
          </a:p>
        </p:txBody>
      </p:sp>
      <p:pic>
        <p:nvPicPr>
          <p:cNvPr id="8" name="Content Placeholder 7">
            <a:extLst>
              <a:ext uri="{FF2B5EF4-FFF2-40B4-BE49-F238E27FC236}">
                <a16:creationId xmlns:a16="http://schemas.microsoft.com/office/drawing/2014/main" id="{96FBE301-B124-2A4C-A5DF-33D57F6EE4E6}"/>
              </a:ext>
            </a:extLst>
          </p:cNvPr>
          <p:cNvPicPr>
            <a:picLocks noGrp="1" noChangeAspect="1"/>
          </p:cNvPicPr>
          <p:nvPr>
            <p:ph idx="1"/>
          </p:nvPr>
        </p:nvPicPr>
        <p:blipFill>
          <a:blip r:embed="rId3"/>
          <a:stretch>
            <a:fillRect/>
          </a:stretch>
        </p:blipFill>
        <p:spPr>
          <a:xfrm>
            <a:off x="1371600" y="2171700"/>
            <a:ext cx="1837091" cy="3581400"/>
          </a:xfrm>
        </p:spPr>
      </p:pic>
      <p:pic>
        <p:nvPicPr>
          <p:cNvPr id="4" name="Picture 3">
            <a:extLst>
              <a:ext uri="{FF2B5EF4-FFF2-40B4-BE49-F238E27FC236}">
                <a16:creationId xmlns:a16="http://schemas.microsoft.com/office/drawing/2014/main" id="{0CEBE611-85CE-E34C-A121-0B76662F6305}"/>
              </a:ext>
            </a:extLst>
          </p:cNvPr>
          <p:cNvPicPr>
            <a:picLocks noChangeAspect="1"/>
          </p:cNvPicPr>
          <p:nvPr/>
        </p:nvPicPr>
        <p:blipFill>
          <a:blip r:embed="rId4"/>
          <a:stretch>
            <a:fillRect/>
          </a:stretch>
        </p:blipFill>
        <p:spPr>
          <a:xfrm>
            <a:off x="5664200" y="2171700"/>
            <a:ext cx="5156200" cy="3098800"/>
          </a:xfrm>
          <a:prstGeom prst="rect">
            <a:avLst/>
          </a:prstGeom>
        </p:spPr>
      </p:pic>
      <p:sp>
        <p:nvSpPr>
          <p:cNvPr id="7" name="Rectangle 6">
            <a:extLst>
              <a:ext uri="{FF2B5EF4-FFF2-40B4-BE49-F238E27FC236}">
                <a16:creationId xmlns:a16="http://schemas.microsoft.com/office/drawing/2014/main" id="{CC01DBE8-82CA-9D40-A374-5060EA740704}"/>
              </a:ext>
            </a:extLst>
          </p:cNvPr>
          <p:cNvSpPr/>
          <p:nvPr/>
        </p:nvSpPr>
        <p:spPr>
          <a:xfrm>
            <a:off x="9581662" y="2328985"/>
            <a:ext cx="382953" cy="25947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15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sp>
        <p:nvSpPr>
          <p:cNvPr id="6" name="Content Placeholder 5">
            <a:extLst>
              <a:ext uri="{FF2B5EF4-FFF2-40B4-BE49-F238E27FC236}">
                <a16:creationId xmlns:a16="http://schemas.microsoft.com/office/drawing/2014/main" id="{86EED5B5-B170-744F-8788-D693FCED6AF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199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9601200" cy="2701020"/>
          </a:xfrm>
        </p:spPr>
      </p:pic>
    </p:spTree>
    <p:extLst>
      <p:ext uri="{BB962C8B-B14F-4D97-AF65-F5344CB8AC3E}">
        <p14:creationId xmlns:p14="http://schemas.microsoft.com/office/powerpoint/2010/main" val="77793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Results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923330"/>
          </a:xfrm>
          <a:prstGeom prst="rect">
            <a:avLst/>
          </a:prstGeom>
          <a:noFill/>
        </p:spPr>
        <p:txBody>
          <a:bodyPr wrap="square" rtlCol="0">
            <a:spAutoFit/>
          </a:bodyPr>
          <a:lstStyle/>
          <a:p>
            <a:r>
              <a:rPr lang="en-US" dirty="0"/>
              <a:t>3. Scalability</a:t>
            </a:r>
          </a:p>
          <a:p>
            <a:endParaRPr lang="en-US" dirty="0"/>
          </a:p>
          <a:p>
            <a:endParaRPr lang="en-US" dirty="0"/>
          </a:p>
        </p:txBody>
      </p:sp>
      <p:pic>
        <p:nvPicPr>
          <p:cNvPr id="4" name="Content Placeholder 3">
            <a:extLst>
              <a:ext uri="{FF2B5EF4-FFF2-40B4-BE49-F238E27FC236}">
                <a16:creationId xmlns:a16="http://schemas.microsoft.com/office/drawing/2014/main" id="{FE3CF1B8-1B14-0741-8531-FC56AC0AA2FE}"/>
              </a:ext>
            </a:extLst>
          </p:cNvPr>
          <p:cNvPicPr>
            <a:picLocks noGrp="1" noChangeAspect="1"/>
          </p:cNvPicPr>
          <p:nvPr>
            <p:ph idx="1"/>
          </p:nvPr>
        </p:nvPicPr>
        <p:blipFill>
          <a:blip r:embed="rId3"/>
          <a:stretch>
            <a:fillRect/>
          </a:stretch>
        </p:blipFill>
        <p:spPr>
          <a:xfrm>
            <a:off x="1371600" y="2726190"/>
            <a:ext cx="6146800" cy="1729224"/>
          </a:xfrm>
        </p:spPr>
      </p:pic>
      <p:pic>
        <p:nvPicPr>
          <p:cNvPr id="6" name="Picture 5">
            <a:extLst>
              <a:ext uri="{FF2B5EF4-FFF2-40B4-BE49-F238E27FC236}">
                <a16:creationId xmlns:a16="http://schemas.microsoft.com/office/drawing/2014/main" id="{E36ED7D0-FF1F-AB4D-B2BF-C21E73130E6C}"/>
              </a:ext>
            </a:extLst>
          </p:cNvPr>
          <p:cNvPicPr>
            <a:picLocks noChangeAspect="1"/>
          </p:cNvPicPr>
          <p:nvPr/>
        </p:nvPicPr>
        <p:blipFill>
          <a:blip r:embed="rId4"/>
          <a:stretch>
            <a:fillRect/>
          </a:stretch>
        </p:blipFill>
        <p:spPr>
          <a:xfrm>
            <a:off x="2688493" y="3997426"/>
            <a:ext cx="8743461" cy="1177004"/>
          </a:xfrm>
          <a:prstGeom prst="rect">
            <a:avLst/>
          </a:prstGeom>
        </p:spPr>
      </p:pic>
    </p:spTree>
    <p:extLst>
      <p:ext uri="{BB962C8B-B14F-4D97-AF65-F5344CB8AC3E}">
        <p14:creationId xmlns:p14="http://schemas.microsoft.com/office/powerpoint/2010/main" val="285515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lstStyle/>
          <a:p>
            <a:r>
              <a:rPr lang="en-US" dirty="0"/>
              <a:t>Technical Task</a:t>
            </a:r>
            <a:br>
              <a:rPr lang="en-US" dirty="0"/>
            </a:br>
            <a:r>
              <a:rPr lang="en-US" sz="3200" dirty="0"/>
              <a:t>Questions?</a:t>
            </a:r>
            <a:endParaRPr lang="en-US"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883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p:txBody>
      </p:sp>
    </p:spTree>
    <p:extLst>
      <p:ext uri="{BB962C8B-B14F-4D97-AF65-F5344CB8AC3E}">
        <p14:creationId xmlns:p14="http://schemas.microsoft.com/office/powerpoint/2010/main" val="3541375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7" name="Picture 6">
            <a:extLst>
              <a:ext uri="{FF2B5EF4-FFF2-40B4-BE49-F238E27FC236}">
                <a16:creationId xmlns:a16="http://schemas.microsoft.com/office/drawing/2014/main" id="{11E132E6-984E-5844-933C-8911D0B4DA18}"/>
              </a:ext>
            </a:extLst>
          </p:cNvPr>
          <p:cNvPicPr>
            <a:picLocks noChangeAspect="1"/>
          </p:cNvPicPr>
          <p:nvPr/>
        </p:nvPicPr>
        <p:blipFill>
          <a:blip r:embed="rId3"/>
          <a:stretch>
            <a:fillRect/>
          </a:stretch>
        </p:blipFill>
        <p:spPr>
          <a:xfrm>
            <a:off x="1371600" y="1653435"/>
            <a:ext cx="4734839" cy="3551129"/>
          </a:xfrm>
          <a:prstGeom prst="rect">
            <a:avLst/>
          </a:prstGeom>
        </p:spPr>
      </p:pic>
      <p:sp>
        <p:nvSpPr>
          <p:cNvPr id="4" name="Content Placeholder 3">
            <a:extLst>
              <a:ext uri="{FF2B5EF4-FFF2-40B4-BE49-F238E27FC236}">
                <a16:creationId xmlns:a16="http://schemas.microsoft.com/office/drawing/2014/main" id="{C55B8129-75C9-C441-AC3A-54F3763C8B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857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p:txBody>
      </p:sp>
    </p:spTree>
    <p:extLst>
      <p:ext uri="{BB962C8B-B14F-4D97-AF65-F5344CB8AC3E}">
        <p14:creationId xmlns:p14="http://schemas.microsoft.com/office/powerpoint/2010/main" val="650666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a:t>
            </a:r>
          </a:p>
        </p:txBody>
      </p:sp>
    </p:spTree>
    <p:extLst>
      <p:ext uri="{BB962C8B-B14F-4D97-AF65-F5344CB8AC3E}">
        <p14:creationId xmlns:p14="http://schemas.microsoft.com/office/powerpoint/2010/main" val="37594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p:txBody>
      </p:sp>
    </p:spTree>
    <p:extLst>
      <p:ext uri="{BB962C8B-B14F-4D97-AF65-F5344CB8AC3E}">
        <p14:creationId xmlns:p14="http://schemas.microsoft.com/office/powerpoint/2010/main" val="2177528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Many ungulates exhibit partial migration</a:t>
            </a:r>
          </a:p>
          <a:p>
            <a:r>
              <a:rPr lang="en-US" dirty="0"/>
              <a:t>Until recently, there only existed migrants and residents with fixed behaviors</a:t>
            </a:r>
          </a:p>
        </p:txBody>
      </p:sp>
    </p:spTree>
    <p:extLst>
      <p:ext uri="{BB962C8B-B14F-4D97-AF65-F5344CB8AC3E}">
        <p14:creationId xmlns:p14="http://schemas.microsoft.com/office/powerpoint/2010/main" val="225400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p:txBody>
      </p:sp>
      <p:pic>
        <p:nvPicPr>
          <p:cNvPr id="6" name="Picture 5">
            <a:extLst>
              <a:ext uri="{FF2B5EF4-FFF2-40B4-BE49-F238E27FC236}">
                <a16:creationId xmlns:a16="http://schemas.microsoft.com/office/drawing/2014/main" id="{ECCAA678-830C-0B4C-91DF-7A832939E000}"/>
              </a:ext>
            </a:extLst>
          </p:cNvPr>
          <p:cNvPicPr>
            <a:picLocks noChangeAspect="1"/>
          </p:cNvPicPr>
          <p:nvPr/>
        </p:nvPicPr>
        <p:blipFill>
          <a:blip r:embed="rId3"/>
          <a:stretch>
            <a:fillRect/>
          </a:stretch>
        </p:blipFill>
        <p:spPr>
          <a:xfrm>
            <a:off x="8133151" y="1885567"/>
            <a:ext cx="3488605" cy="4087586"/>
          </a:xfrm>
          <a:prstGeom prst="rect">
            <a:avLst/>
          </a:prstGeom>
        </p:spPr>
      </p:pic>
    </p:spTree>
    <p:extLst>
      <p:ext uri="{BB962C8B-B14F-4D97-AF65-F5344CB8AC3E}">
        <p14:creationId xmlns:p14="http://schemas.microsoft.com/office/powerpoint/2010/main" val="3375070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1. Brief overview</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6569795" cy="3581400"/>
          </a:xfrm>
        </p:spPr>
        <p:txBody>
          <a:bodyPr/>
          <a:lstStyle/>
          <a:p>
            <a:r>
              <a:rPr lang="en-US" dirty="0"/>
              <a:t>Many ungulates exhibit partial migration</a:t>
            </a:r>
          </a:p>
          <a:p>
            <a:r>
              <a:rPr lang="en-US" dirty="0"/>
              <a:t>Until recently, there only existed migrants and residents with fixed behaviors</a:t>
            </a:r>
          </a:p>
          <a:p>
            <a:r>
              <a:rPr lang="en-US" dirty="0"/>
              <a:t>No evidence of switching between strategies for elk in the GYE</a:t>
            </a:r>
          </a:p>
          <a:p>
            <a:r>
              <a:rPr lang="en-US" dirty="0"/>
              <a:t>Do elk switch between movement strategies? And if so, why?</a:t>
            </a:r>
          </a:p>
        </p:txBody>
      </p:sp>
      <p:pic>
        <p:nvPicPr>
          <p:cNvPr id="6" name="Picture 5">
            <a:extLst>
              <a:ext uri="{FF2B5EF4-FFF2-40B4-BE49-F238E27FC236}">
                <a16:creationId xmlns:a16="http://schemas.microsoft.com/office/drawing/2014/main" id="{ECCAA678-830C-0B4C-91DF-7A832939E000}"/>
              </a:ext>
            </a:extLst>
          </p:cNvPr>
          <p:cNvPicPr>
            <a:picLocks noChangeAspect="1"/>
          </p:cNvPicPr>
          <p:nvPr/>
        </p:nvPicPr>
        <p:blipFill>
          <a:blip r:embed="rId3"/>
          <a:stretch>
            <a:fillRect/>
          </a:stretch>
        </p:blipFill>
        <p:spPr>
          <a:xfrm>
            <a:off x="8133151" y="1885567"/>
            <a:ext cx="3488605" cy="4087586"/>
          </a:xfrm>
          <a:prstGeom prst="rect">
            <a:avLst/>
          </a:prstGeom>
        </p:spPr>
      </p:pic>
    </p:spTree>
    <p:extLst>
      <p:ext uri="{BB962C8B-B14F-4D97-AF65-F5344CB8AC3E}">
        <p14:creationId xmlns:p14="http://schemas.microsoft.com/office/powerpoint/2010/main" val="262017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731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endParaRPr lang="en-US" dirty="0"/>
          </a:p>
        </p:txBody>
      </p:sp>
    </p:spTree>
    <p:extLst>
      <p:ext uri="{BB962C8B-B14F-4D97-AF65-F5344CB8AC3E}">
        <p14:creationId xmlns:p14="http://schemas.microsoft.com/office/powerpoint/2010/main" val="765380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a:xfrm>
            <a:off x="1371600" y="2286000"/>
            <a:ext cx="3289056" cy="3581400"/>
          </a:xfrm>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3" name="classification" descr="classification">
            <a:hlinkClick r:id="" action="ppaction://media"/>
            <a:extLst>
              <a:ext uri="{FF2B5EF4-FFF2-40B4-BE49-F238E27FC236}">
                <a16:creationId xmlns:a16="http://schemas.microsoft.com/office/drawing/2014/main" id="{77BC2BCB-58DE-764F-8067-6FEB0D0D5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8256" y="2171700"/>
            <a:ext cx="7112000" cy="4000500"/>
          </a:xfrm>
          <a:prstGeom prst="rect">
            <a:avLst/>
          </a:prstGeom>
        </p:spPr>
      </p:pic>
    </p:spTree>
    <p:extLst>
      <p:ext uri="{BB962C8B-B14F-4D97-AF65-F5344CB8AC3E}">
        <p14:creationId xmlns:p14="http://schemas.microsoft.com/office/powerpoint/2010/main" val="393435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endParaRPr lang="en-US" dirty="0"/>
          </a:p>
          <a:p>
            <a:pPr lvl="1"/>
            <a:endParaRPr lang="en-US" dirty="0"/>
          </a:p>
        </p:txBody>
      </p:sp>
      <p:pic>
        <p:nvPicPr>
          <p:cNvPr id="1026" name="Picture 2">
            <a:extLst>
              <a:ext uri="{FF2B5EF4-FFF2-40B4-BE49-F238E27FC236}">
                <a16:creationId xmlns:a16="http://schemas.microsoft.com/office/drawing/2014/main" id="{363284BA-EF5A-554C-97C5-2F4EFE230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17" y="1890346"/>
            <a:ext cx="3839583" cy="496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17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6941B-5F0D-234F-9CD7-4B740711E375}"/>
              </a:ext>
            </a:extLst>
          </p:cNvPr>
          <p:cNvSpPr>
            <a:spLocks noGrp="1"/>
          </p:cNvSpPr>
          <p:nvPr>
            <p:ph type="title"/>
          </p:nvPr>
        </p:nvSpPr>
        <p:spPr/>
        <p:txBody>
          <a:bodyPr/>
          <a:lstStyle/>
          <a:p>
            <a:r>
              <a:rPr lang="en-US" dirty="0"/>
              <a:t>A little about myself …</a:t>
            </a:r>
          </a:p>
        </p:txBody>
      </p:sp>
      <p:pic>
        <p:nvPicPr>
          <p:cNvPr id="5" name="Content Placeholder 4">
            <a:extLst>
              <a:ext uri="{FF2B5EF4-FFF2-40B4-BE49-F238E27FC236}">
                <a16:creationId xmlns:a16="http://schemas.microsoft.com/office/drawing/2014/main" id="{C7EF5069-582E-D54B-99C7-8C3F4CC46517}"/>
              </a:ext>
            </a:extLst>
          </p:cNvPr>
          <p:cNvPicPr>
            <a:picLocks noGrp="1" noChangeAspect="1"/>
          </p:cNvPicPr>
          <p:nvPr>
            <p:ph idx="1"/>
          </p:nvPr>
        </p:nvPicPr>
        <p:blipFill>
          <a:blip r:embed="rId3"/>
          <a:stretch>
            <a:fillRect/>
          </a:stretch>
        </p:blipFill>
        <p:spPr>
          <a:xfrm>
            <a:off x="2029260" y="2343932"/>
            <a:ext cx="6366933" cy="3581400"/>
          </a:xfrm>
        </p:spPr>
      </p:pic>
      <p:pic>
        <p:nvPicPr>
          <p:cNvPr id="11" name="Picture 10">
            <a:extLst>
              <a:ext uri="{FF2B5EF4-FFF2-40B4-BE49-F238E27FC236}">
                <a16:creationId xmlns:a16="http://schemas.microsoft.com/office/drawing/2014/main" id="{403BBEC6-C7F8-1C40-9ECE-195F0A3FC442}"/>
              </a:ext>
            </a:extLst>
          </p:cNvPr>
          <p:cNvPicPr>
            <a:picLocks noChangeAspect="1"/>
          </p:cNvPicPr>
          <p:nvPr/>
        </p:nvPicPr>
        <p:blipFill>
          <a:blip r:embed="rId4"/>
          <a:stretch>
            <a:fillRect/>
          </a:stretch>
        </p:blipFill>
        <p:spPr>
          <a:xfrm>
            <a:off x="7194922" y="818367"/>
            <a:ext cx="3316265" cy="3316265"/>
          </a:xfrm>
          <a:prstGeom prst="rect">
            <a:avLst/>
          </a:prstGeom>
        </p:spPr>
      </p:pic>
    </p:spTree>
    <p:extLst>
      <p:ext uri="{BB962C8B-B14F-4D97-AF65-F5344CB8AC3E}">
        <p14:creationId xmlns:p14="http://schemas.microsoft.com/office/powerpoint/2010/main" val="126357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spTree>
    <p:extLst>
      <p:ext uri="{BB962C8B-B14F-4D97-AF65-F5344CB8AC3E}">
        <p14:creationId xmlns:p14="http://schemas.microsoft.com/office/powerpoint/2010/main" val="495794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pPr lvl="1"/>
            <a:r>
              <a:rPr lang="en-US" dirty="0"/>
              <a:t>Classification of movement strategies</a:t>
            </a:r>
          </a:p>
          <a:p>
            <a:pPr lvl="1"/>
            <a:r>
              <a:rPr lang="en-US" dirty="0"/>
              <a:t>ID switching events</a:t>
            </a:r>
          </a:p>
          <a:p>
            <a:pPr lvl="1"/>
            <a:endParaRPr lang="en-US" dirty="0"/>
          </a:p>
          <a:p>
            <a:pPr lvl="1"/>
            <a:endParaRPr lang="en-US" dirty="0"/>
          </a:p>
        </p:txBody>
      </p:sp>
      <p:pic>
        <p:nvPicPr>
          <p:cNvPr id="2050" name="Picture 2">
            <a:extLst>
              <a:ext uri="{FF2B5EF4-FFF2-40B4-BE49-F238E27FC236}">
                <a16:creationId xmlns:a16="http://schemas.microsoft.com/office/drawing/2014/main" id="{3E4B3D82-1F8D-A145-B81A-7390E510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3095030"/>
            <a:ext cx="5111262" cy="315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214003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a:p>
            <a:pPr lvl="1"/>
            <a:r>
              <a:rPr lang="en-US" dirty="0"/>
              <a:t>Environmental covariates</a:t>
            </a:r>
          </a:p>
          <a:p>
            <a:endParaRPr lang="en-US" dirty="0"/>
          </a:p>
        </p:txBody>
      </p:sp>
    </p:spTree>
    <p:extLst>
      <p:ext uri="{BB962C8B-B14F-4D97-AF65-F5344CB8AC3E}">
        <p14:creationId xmlns:p14="http://schemas.microsoft.com/office/powerpoint/2010/main" val="179072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Diverse migratory portfolios and anthropogenic development drive inter-annual migratory plasticity in GYE Elk</a:t>
            </a:r>
            <a:br>
              <a:rPr lang="en-US" sz="2800" dirty="0"/>
            </a:br>
            <a:r>
              <a:rPr lang="en-US" sz="1800" dirty="0"/>
              <a:t>Geospatial modeling project #1</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9078685" y="1428750"/>
            <a:ext cx="2351315" cy="923330"/>
          </a:xfrm>
          <a:prstGeom prst="rect">
            <a:avLst/>
          </a:prstGeom>
          <a:noFill/>
        </p:spPr>
        <p:txBody>
          <a:bodyPr wrap="square" rtlCol="0">
            <a:spAutoFit/>
          </a:bodyPr>
          <a:lstStyle/>
          <a:p>
            <a:r>
              <a:rPr lang="en-US" dirty="0"/>
              <a:t>2. Methodology</a:t>
            </a:r>
          </a:p>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r>
              <a:rPr lang="en-US" dirty="0"/>
              <a:t>Movement data</a:t>
            </a:r>
          </a:p>
          <a:p>
            <a:r>
              <a:rPr lang="en-US" dirty="0"/>
              <a:t>Causes of switching behavior </a:t>
            </a:r>
          </a:p>
        </p:txBody>
      </p:sp>
    </p:spTree>
    <p:extLst>
      <p:ext uri="{BB962C8B-B14F-4D97-AF65-F5344CB8AC3E}">
        <p14:creationId xmlns:p14="http://schemas.microsoft.com/office/powerpoint/2010/main" val="3181466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173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sz="2800" dirty="0"/>
              <a:t>Wildlife migrations highlight importance of working lands in the Greater Yellowstone Ecosystem</a:t>
            </a:r>
            <a:br>
              <a:rPr lang="en-US" sz="2800" dirty="0"/>
            </a:br>
            <a:r>
              <a:rPr lang="en-US" sz="1800" dirty="0"/>
              <a:t>Geospatial modeling project #2</a:t>
            </a: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pPr marL="457200" indent="-457200">
              <a:buFont typeface="+mj-lt"/>
              <a:buAutoNum type="arabicPeriod"/>
            </a:pPr>
            <a:r>
              <a:rPr lang="en-US" dirty="0"/>
              <a:t>Brief overview</a:t>
            </a:r>
          </a:p>
          <a:p>
            <a:pPr marL="457200" indent="-457200">
              <a:buFont typeface="+mj-lt"/>
              <a:buAutoNum type="arabicPeriod"/>
            </a:pPr>
            <a:r>
              <a:rPr lang="en-US" dirty="0"/>
              <a:t>Methodology</a:t>
            </a:r>
          </a:p>
          <a:p>
            <a:pPr marL="457200" indent="-457200">
              <a:buFont typeface="+mj-lt"/>
              <a:buAutoNum type="arabicPeriod"/>
            </a:pPr>
            <a:r>
              <a:rPr lang="en-US" dirty="0"/>
              <a:t>Results and visualizations</a:t>
            </a:r>
          </a:p>
        </p:txBody>
      </p:sp>
      <p:sp>
        <p:nvSpPr>
          <p:cNvPr id="3" name="TextBox 2">
            <a:extLst>
              <a:ext uri="{FF2B5EF4-FFF2-40B4-BE49-F238E27FC236}">
                <a16:creationId xmlns:a16="http://schemas.microsoft.com/office/drawing/2014/main" id="{F7389A1D-29AA-9545-8D7B-83B3D41C6FAD}"/>
              </a:ext>
            </a:extLst>
          </p:cNvPr>
          <p:cNvSpPr txBox="1"/>
          <p:nvPr/>
        </p:nvSpPr>
        <p:spPr>
          <a:xfrm>
            <a:off x="3429000" y="29102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27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CC88-4197-FF41-BF46-7D53181063EB}"/>
              </a:ext>
            </a:extLst>
          </p:cNvPr>
          <p:cNvSpPr>
            <a:spLocks noGrp="1"/>
          </p:cNvSpPr>
          <p:nvPr>
            <p:ph type="title"/>
          </p:nvPr>
        </p:nvSpPr>
        <p:spPr/>
        <p:txBody>
          <a:bodyPr>
            <a:noAutofit/>
          </a:bodyPr>
          <a:lstStyle/>
          <a:p>
            <a:r>
              <a:rPr lang="en-US" dirty="0"/>
              <a:t>Geospatial modeling projects</a:t>
            </a:r>
            <a:br>
              <a:rPr lang="en-US" dirty="0"/>
            </a:br>
            <a:r>
              <a:rPr lang="en-US" sz="3200" dirty="0"/>
              <a:t>Questions?</a:t>
            </a:r>
            <a:br>
              <a:rPr lang="en-US" dirty="0"/>
            </a:br>
            <a:br>
              <a:rPr lang="en-US" sz="2800" dirty="0"/>
            </a:br>
            <a:endParaRPr lang="en-US" sz="2800" dirty="0"/>
          </a:p>
        </p:txBody>
      </p:sp>
      <p:sp>
        <p:nvSpPr>
          <p:cNvPr id="5" name="TextBox 4">
            <a:extLst>
              <a:ext uri="{FF2B5EF4-FFF2-40B4-BE49-F238E27FC236}">
                <a16:creationId xmlns:a16="http://schemas.microsoft.com/office/drawing/2014/main" id="{A36CEDA6-3EE9-1040-A2A3-5756A1D4D22B}"/>
              </a:ext>
            </a:extLst>
          </p:cNvPr>
          <p:cNvSpPr txBox="1"/>
          <p:nvPr/>
        </p:nvSpPr>
        <p:spPr>
          <a:xfrm>
            <a:off x="8621485" y="1525369"/>
            <a:ext cx="2351315" cy="646331"/>
          </a:xfrm>
          <a:prstGeom prst="rect">
            <a:avLst/>
          </a:prstGeom>
          <a:noFill/>
        </p:spPr>
        <p:txBody>
          <a:bodyPr wrap="square" rtlCol="0">
            <a:spAutoFit/>
          </a:bodyPr>
          <a:lstStyle/>
          <a:p>
            <a:endParaRPr lang="en-US" dirty="0"/>
          </a:p>
          <a:p>
            <a:endParaRPr lang="en-US" dirty="0"/>
          </a:p>
        </p:txBody>
      </p:sp>
      <p:sp>
        <p:nvSpPr>
          <p:cNvPr id="7" name="Content Placeholder 6">
            <a:extLst>
              <a:ext uri="{FF2B5EF4-FFF2-40B4-BE49-F238E27FC236}">
                <a16:creationId xmlns:a16="http://schemas.microsoft.com/office/drawing/2014/main" id="{2DF51E45-F78B-D547-9D24-FA9EE23B14C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05126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endParaRPr lang="en-US" sz="2800" dirty="0"/>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922596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p:txBody>
      </p:sp>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3"/>
          <a:stretch>
            <a:fillRect/>
          </a:stretch>
        </p:blipFill>
        <p:spPr>
          <a:xfrm>
            <a:off x="6624170" y="2441866"/>
            <a:ext cx="3922059" cy="2941544"/>
          </a:xfrm>
          <a:prstGeom prst="rect">
            <a:avLst/>
          </a:prstGeom>
        </p:spPr>
      </p:pic>
    </p:spTree>
    <p:extLst>
      <p:ext uri="{BB962C8B-B14F-4D97-AF65-F5344CB8AC3E}">
        <p14:creationId xmlns:p14="http://schemas.microsoft.com/office/powerpoint/2010/main" val="242945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9" name="Picture 8">
            <a:extLst>
              <a:ext uri="{FF2B5EF4-FFF2-40B4-BE49-F238E27FC236}">
                <a16:creationId xmlns:a16="http://schemas.microsoft.com/office/drawing/2014/main" id="{8C3DE92B-6B42-6A45-AD64-F2256D7BFA1F}"/>
              </a:ext>
            </a:extLst>
          </p:cNvPr>
          <p:cNvPicPr>
            <a:picLocks noChangeAspect="1"/>
          </p:cNvPicPr>
          <p:nvPr/>
        </p:nvPicPr>
        <p:blipFill>
          <a:blip r:embed="rId3"/>
          <a:stretch>
            <a:fillRect/>
          </a:stretch>
        </p:blipFill>
        <p:spPr>
          <a:xfrm>
            <a:off x="1371600" y="5524500"/>
            <a:ext cx="3898900" cy="914400"/>
          </a:xfrm>
          <a:prstGeom prst="rect">
            <a:avLst/>
          </a:prstGeom>
        </p:spPr>
      </p:pic>
      <p:pic>
        <p:nvPicPr>
          <p:cNvPr id="11" name="Picture 10">
            <a:extLst>
              <a:ext uri="{FF2B5EF4-FFF2-40B4-BE49-F238E27FC236}">
                <a16:creationId xmlns:a16="http://schemas.microsoft.com/office/drawing/2014/main" id="{72A101E4-4345-E043-977E-D6E319EB9AD3}"/>
              </a:ext>
            </a:extLst>
          </p:cNvPr>
          <p:cNvPicPr>
            <a:picLocks noChangeAspect="1"/>
          </p:cNvPicPr>
          <p:nvPr/>
        </p:nvPicPr>
        <p:blipFill>
          <a:blip r:embed="rId4"/>
          <a:stretch>
            <a:fillRect/>
          </a:stretch>
        </p:blipFill>
        <p:spPr>
          <a:xfrm>
            <a:off x="1371600" y="4644950"/>
            <a:ext cx="3898900" cy="616100"/>
          </a:xfrm>
          <a:prstGeom prst="rect">
            <a:avLst/>
          </a:prstGeom>
        </p:spPr>
      </p:pic>
      <p:pic>
        <p:nvPicPr>
          <p:cNvPr id="12" name="Picture 11">
            <a:extLst>
              <a:ext uri="{FF2B5EF4-FFF2-40B4-BE49-F238E27FC236}">
                <a16:creationId xmlns:a16="http://schemas.microsoft.com/office/drawing/2014/main" id="{F2EDE730-2057-894E-B735-CB80028FC5DA}"/>
              </a:ext>
            </a:extLst>
          </p:cNvPr>
          <p:cNvPicPr>
            <a:picLocks noChangeAspect="1"/>
          </p:cNvPicPr>
          <p:nvPr/>
        </p:nvPicPr>
        <p:blipFill>
          <a:blip r:embed="rId5"/>
          <a:stretch>
            <a:fillRect/>
          </a:stretch>
        </p:blipFill>
        <p:spPr>
          <a:xfrm>
            <a:off x="3309470" y="-3305791"/>
            <a:ext cx="3922059" cy="2941544"/>
          </a:xfrm>
          <a:prstGeom prst="rect">
            <a:avLst/>
          </a:prstGeom>
        </p:spPr>
      </p:pic>
    </p:spTree>
    <p:extLst>
      <p:ext uri="{BB962C8B-B14F-4D97-AF65-F5344CB8AC3E}">
        <p14:creationId xmlns:p14="http://schemas.microsoft.com/office/powerpoint/2010/main" val="139885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5168-B683-DE41-818C-CB55E4EB17C8}"/>
              </a:ext>
            </a:extLst>
          </p:cNvPr>
          <p:cNvSpPr>
            <a:spLocks noGrp="1"/>
          </p:cNvSpPr>
          <p:nvPr>
            <p:ph type="title"/>
          </p:nvPr>
        </p:nvSpPr>
        <p:spPr/>
        <p:txBody>
          <a:bodyPr/>
          <a:lstStyle/>
          <a:p>
            <a:r>
              <a:rPr lang="en-US" dirty="0"/>
              <a:t>Professionally…</a:t>
            </a:r>
          </a:p>
        </p:txBody>
      </p:sp>
      <p:sp>
        <p:nvSpPr>
          <p:cNvPr id="3" name="Content Placeholder 2">
            <a:extLst>
              <a:ext uri="{FF2B5EF4-FFF2-40B4-BE49-F238E27FC236}">
                <a16:creationId xmlns:a16="http://schemas.microsoft.com/office/drawing/2014/main" id="{15749B6C-6AD7-FC43-BBC8-1AB62B8745AB}"/>
              </a:ext>
            </a:extLst>
          </p:cNvPr>
          <p:cNvSpPr>
            <a:spLocks noGrp="1"/>
          </p:cNvSpPr>
          <p:nvPr>
            <p:ph idx="1"/>
          </p:nvPr>
        </p:nvSpPr>
        <p:spPr/>
        <p:txBody>
          <a:bodyPr>
            <a:normAutofit/>
          </a:bodyPr>
          <a:lstStyle/>
          <a:p>
            <a:r>
              <a:rPr lang="en-US" sz="2800" dirty="0"/>
              <a:t>Chez Panisse</a:t>
            </a:r>
          </a:p>
          <a:p>
            <a:r>
              <a:rPr lang="en-US" sz="2800" dirty="0"/>
              <a:t>Getz lab </a:t>
            </a:r>
          </a:p>
        </p:txBody>
      </p:sp>
      <p:pic>
        <p:nvPicPr>
          <p:cNvPr id="5" name="Picture 4">
            <a:extLst>
              <a:ext uri="{FF2B5EF4-FFF2-40B4-BE49-F238E27FC236}">
                <a16:creationId xmlns:a16="http://schemas.microsoft.com/office/drawing/2014/main" id="{89263BAE-36D2-C64E-927E-51991756B544}"/>
              </a:ext>
            </a:extLst>
          </p:cNvPr>
          <p:cNvPicPr>
            <a:picLocks noChangeAspect="1"/>
          </p:cNvPicPr>
          <p:nvPr/>
        </p:nvPicPr>
        <p:blipFill>
          <a:blip r:embed="rId3"/>
          <a:stretch>
            <a:fillRect/>
          </a:stretch>
        </p:blipFill>
        <p:spPr>
          <a:xfrm>
            <a:off x="6096000" y="990600"/>
            <a:ext cx="5032375" cy="5032375"/>
          </a:xfrm>
          <a:prstGeom prst="rect">
            <a:avLst/>
          </a:prstGeom>
        </p:spPr>
      </p:pic>
      <p:pic>
        <p:nvPicPr>
          <p:cNvPr id="6" name="Picture 5">
            <a:extLst>
              <a:ext uri="{FF2B5EF4-FFF2-40B4-BE49-F238E27FC236}">
                <a16:creationId xmlns:a16="http://schemas.microsoft.com/office/drawing/2014/main" id="{FB4CDE0D-BFD5-A643-A4CC-4BB4DA77DFAD}"/>
              </a:ext>
            </a:extLst>
          </p:cNvPr>
          <p:cNvPicPr>
            <a:picLocks noChangeAspect="1"/>
          </p:cNvPicPr>
          <p:nvPr/>
        </p:nvPicPr>
        <p:blipFill>
          <a:blip r:embed="rId4"/>
          <a:stretch>
            <a:fillRect/>
          </a:stretch>
        </p:blipFill>
        <p:spPr>
          <a:xfrm>
            <a:off x="1371600" y="5524500"/>
            <a:ext cx="3898900" cy="914400"/>
          </a:xfrm>
          <a:prstGeom prst="rect">
            <a:avLst/>
          </a:prstGeom>
        </p:spPr>
      </p:pic>
      <p:pic>
        <p:nvPicPr>
          <p:cNvPr id="7" name="Picture 6">
            <a:extLst>
              <a:ext uri="{FF2B5EF4-FFF2-40B4-BE49-F238E27FC236}">
                <a16:creationId xmlns:a16="http://schemas.microsoft.com/office/drawing/2014/main" id="{982E77F1-EBDE-774D-BB71-70F7A5085D67}"/>
              </a:ext>
            </a:extLst>
          </p:cNvPr>
          <p:cNvPicPr>
            <a:picLocks noChangeAspect="1"/>
          </p:cNvPicPr>
          <p:nvPr/>
        </p:nvPicPr>
        <p:blipFill>
          <a:blip r:embed="rId5"/>
          <a:stretch>
            <a:fillRect/>
          </a:stretch>
        </p:blipFill>
        <p:spPr>
          <a:xfrm>
            <a:off x="1371600" y="4644950"/>
            <a:ext cx="3898900" cy="616100"/>
          </a:xfrm>
          <a:prstGeom prst="rect">
            <a:avLst/>
          </a:prstGeom>
        </p:spPr>
      </p:pic>
    </p:spTree>
    <p:extLst>
      <p:ext uri="{BB962C8B-B14F-4D97-AF65-F5344CB8AC3E}">
        <p14:creationId xmlns:p14="http://schemas.microsoft.com/office/powerpoint/2010/main" val="425834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{EB99F006-93EE-8542-912B-136920615794}tf10001072</Template>
  <TotalTime>1310</TotalTime>
  <Words>3998</Words>
  <Application>Microsoft Macintosh PowerPoint</Application>
  <PresentationFormat>Widescreen</PresentationFormat>
  <Paragraphs>345</Paragraphs>
  <Slides>57</Slides>
  <Notes>56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Franklin Gothic Book</vt:lpstr>
      <vt:lpstr>Crop</vt:lpstr>
      <vt:lpstr>NREL Geospatial Research Scientist Interview</vt:lpstr>
      <vt:lpstr>A little about myself …</vt:lpstr>
      <vt:lpstr>A little about myself …</vt:lpstr>
      <vt:lpstr>A little about myself …</vt:lpstr>
      <vt:lpstr>A little about myself …</vt:lpstr>
      <vt:lpstr>Professionally…</vt:lpstr>
      <vt:lpstr>Professionally…</vt:lpstr>
      <vt:lpstr>Professionally…</vt:lpstr>
      <vt:lpstr>Professionally…</vt:lpstr>
      <vt:lpstr>Professionally…</vt:lpstr>
      <vt:lpstr>Professionally…</vt:lpstr>
      <vt:lpstr>Technical Task Overview</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Process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Results</vt:lpstr>
      <vt:lpstr>Technical Task Questions?</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Diverse migratory portfolios and anthropogenic development drive inter-annual migratory plasticity in GYE Elk Geospatial modeling project #1 </vt:lpstr>
      <vt:lpstr>Wildlife migrations highlight importance of working lands in the Greater Yellowstone Ecosystem Geospatial modeling project #2 </vt:lpstr>
      <vt:lpstr>Wildlife migrations highlight importance of working lands in the Greater Yellowstone Ecosystem Geospatial modeling project #2 </vt:lpstr>
      <vt:lpstr>Geospatial modeling projects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Geospatial Research Scientist Interview</dc:title>
  <dc:creator>Gabe Zuckerman</dc:creator>
  <cp:lastModifiedBy>Gabe Zuckerman</cp:lastModifiedBy>
  <cp:revision>128</cp:revision>
  <dcterms:created xsi:type="dcterms:W3CDTF">2021-11-16T23:18:10Z</dcterms:created>
  <dcterms:modified xsi:type="dcterms:W3CDTF">2021-11-17T21:08:29Z</dcterms:modified>
</cp:coreProperties>
</file>